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13" r:id="rId2"/>
    <p:sldId id="322" r:id="rId3"/>
    <p:sldId id="371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410" r:id="rId23"/>
    <p:sldId id="392" r:id="rId24"/>
    <p:sldId id="393" r:id="rId25"/>
    <p:sldId id="394" r:id="rId26"/>
    <p:sldId id="395" r:id="rId27"/>
    <p:sldId id="396" r:id="rId28"/>
    <p:sldId id="397" r:id="rId29"/>
    <p:sldId id="411" r:id="rId30"/>
    <p:sldId id="400" r:id="rId31"/>
    <p:sldId id="409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399" r:id="rId41"/>
    <p:sldId id="413" r:id="rId42"/>
    <p:sldId id="414" r:id="rId43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CordiaUPC" panose="020B0304020202020204" pitchFamily="34" charset="-34"/>
      <p:regular r:id="rId50"/>
      <p:bold r:id="rId51"/>
      <p:italic r:id="rId52"/>
      <p:boldItalic r:id="rId53"/>
    </p:embeddedFont>
    <p:embeddedFont>
      <p:font typeface="TH Fah kwang" panose="02000506000000020004" pitchFamily="2" charset="-34"/>
      <p:regular r:id="rId54"/>
      <p:bold r:id="rId55"/>
      <p:italic r:id="rId56"/>
      <p:boldItalic r:id="rId57"/>
    </p:embeddedFont>
    <p:embeddedFont>
      <p:font typeface="TH Mali Grade 6" panose="02000506000000020004" pitchFamily="2" charset="-34"/>
      <p:regular r:id="rId58"/>
      <p:bold r:id="rId59"/>
      <p:italic r:id="rId60"/>
      <p:boldItalic r:id="rId61"/>
    </p:embeddedFont>
    <p:embeddedFont>
      <p:font typeface="TH Niramit AS" panose="02000506000000020004" pitchFamily="2" charset="-34"/>
      <p:regular r:id="rId62"/>
      <p:bold r:id="rId63"/>
      <p:italic r:id="rId64"/>
      <p:boldItalic r:id="rId65"/>
    </p:embeddedFont>
    <p:embeddedFont>
      <p:font typeface="TH Sarabun New" panose="020B0500040200020003" pitchFamily="34" charset="-34"/>
      <p:regular r:id="rId66"/>
      <p:bold r:id="rId67"/>
      <p:italic r:id="rId68"/>
      <p:boldItalic r:id="rId6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3300"/>
    <a:srgbClr val="008000"/>
    <a:srgbClr val="660066"/>
    <a:srgbClr val="FF00FF"/>
    <a:srgbClr val="CC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63" Type="http://schemas.openxmlformats.org/officeDocument/2006/relationships/font" Target="fonts/font20.fntdata"/><Relationship Id="rId68" Type="http://schemas.openxmlformats.org/officeDocument/2006/relationships/font" Target="fonts/font2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66" Type="http://schemas.openxmlformats.org/officeDocument/2006/relationships/font" Target="fonts/font23.fntdata"/><Relationship Id="rId5" Type="http://schemas.openxmlformats.org/officeDocument/2006/relationships/slide" Target="slides/slide4.xml"/><Relationship Id="rId61" Type="http://schemas.openxmlformats.org/officeDocument/2006/relationships/font" Target="fonts/font18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64" Type="http://schemas.openxmlformats.org/officeDocument/2006/relationships/font" Target="fonts/font21.fntdata"/><Relationship Id="rId69" Type="http://schemas.openxmlformats.org/officeDocument/2006/relationships/font" Target="fonts/font26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67" Type="http://schemas.openxmlformats.org/officeDocument/2006/relationships/font" Target="fonts/font2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font" Target="fonts/font19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font" Target="fonts/font17.fntdata"/><Relationship Id="rId65" Type="http://schemas.openxmlformats.org/officeDocument/2006/relationships/font" Target="fonts/font22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6B50AA1-E904-40B1-AEFE-D7830169F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A3452EE-6B45-474C-8E7D-E2D4B9D7E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5A3D2F7-9444-4AB0-B40D-F49845936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63E2FAA-FCAA-4090-B9EC-395E25E1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04784E5-60BD-428E-9143-E22BAB1A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701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1303FC-300D-4C7C-A378-CE1D90493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B152D1F-FCE3-4338-8AF6-98AFB26B5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A705386-89C1-487B-8395-E7683F0A8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A4B9A2F-FF44-4DC9-8F6F-80E16B122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92234CC-DFD0-4735-8969-2486B92B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870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BC9F7465-E008-4F95-B1C6-E7F501E524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BA4B9F6A-CE5E-49DF-A271-B25565BA4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5F68B76-D350-4555-97A3-9F21541A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E4E9513-1527-4F36-A5DA-B01D746F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61526FC-02E4-40C7-80C5-DAC1E49A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15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D3C4EAE-7F16-4032-B41B-25B81FE3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E8794FA-65A7-454F-AE25-8BB50BB05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AB7D581-C485-4D67-BCA2-D48D1799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60E7815-F5EA-44E5-9DAE-102AD71D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F2802A2-ED85-4603-830B-1B036533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68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495EA5-5619-4825-94AA-351945F99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BFF779B-5F61-45CE-902A-C99489730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368EDA9-69C8-4826-876C-1F6A7268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94F3622-08E0-4FF7-AA24-AE2ECD1AF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FC2A7C-EEAD-4E89-9ADD-4368900C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795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55F36AC-C22C-417D-B92F-CFBE0AEF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F595630-D74D-4355-86F8-B9713CE1D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CCC8A56-6486-4AC2-8B2A-0BCBFD599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55F0536-12FE-4852-8EAC-AEB2BC6C0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9F1BE59-1F01-442C-93D1-94330D9E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E59D035-B003-4B02-94B4-AEF20A9A2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98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731E2E-29A8-4C8D-BDFE-76DC18C9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8FA7C68-333C-4FF5-9456-BFB4A060E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D83AFA4-2E68-485A-8D69-17E21EF40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32F1ACA-8BAB-45AF-983A-DCA6B9492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7A76273C-EB86-41C8-9892-C839E8BCD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28E7DBF8-7BA2-4DDA-9CBA-189691F5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1B29421-5905-42C6-8AE4-233B1605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A4C3B57-F620-48D5-AE65-A498D355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060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766FFC-26D6-4B51-AA6D-97D27A03C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9C48235A-FAAD-47D1-A22E-2CC9078D0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CAD9B51-3EF3-4DDD-96AD-4CAC6710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4C265C8-DFC8-4B24-A443-F9630F99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901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1F8206B-F15F-4186-B70C-9776C8BA4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AD5087D-8537-4688-8996-78064A44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4251DCE-680D-4931-942E-354798B5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424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02B094C-B47B-4A15-B210-A6D7DDA8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15CA6F5-82B5-48B6-B2C5-316E60692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711103C-490C-4728-A1F9-7B6F6DD15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0FC4FB9-CB66-4CA8-8A20-3F7E56947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9D4BF00-FA7F-422E-8C84-55650623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A0F9AA5-737D-461E-B67A-BF41BF49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640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8B68AB-6E71-46B1-B2AD-CA216753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7A7275E4-F143-454F-AB17-2A193B51B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9B24DB6-ADBD-4613-AE19-443518A16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5A2961F-EE93-42F1-AE9A-C89B3AC0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201-474E-4FF6-8756-C50FAEBA5157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D6359D6-F954-4832-8A04-7D0EF632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7E02F08-3912-4CEB-9F5D-E5AEA281A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082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2DBE7A7-7FF8-4B58-83FF-7506FB38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AD93B41-0892-4398-867C-390328A11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482BB5-6E8F-4381-80D0-5B434B9AA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9201-474E-4FF6-8756-C50FAEBA5157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5668FBF-6796-4D19-B235-BF7A5A606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6500E01-CE2F-41BD-835C-58804269B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50ECA-C1F6-4776-B2BC-50C80B784EF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504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6.jpeg"/><Relationship Id="rId7" Type="http://schemas.openxmlformats.org/officeDocument/2006/relationships/image" Target="../media/image6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0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7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74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รูปห้าเหลี่ยม 93"/>
          <p:cNvSpPr/>
          <p:nvPr/>
        </p:nvSpPr>
        <p:spPr>
          <a:xfrm rot="10800000">
            <a:off x="105449" y="2935163"/>
            <a:ext cx="12086550" cy="2229021"/>
          </a:xfrm>
          <a:prstGeom prst="homePlate">
            <a:avLst>
              <a:gd name="adj" fmla="val 4377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384354" y="1466710"/>
            <a:ext cx="2747260" cy="560544"/>
          </a:xfrm>
          <a:prstGeom prst="rect">
            <a:avLst/>
          </a:prstGeom>
          <a:noFill/>
        </p:spPr>
        <p:txBody>
          <a:bodyPr wrap="square" lIns="108720" tIns="54359" rIns="108720" bIns="54359" rtlCol="0">
            <a:spAutoFit/>
          </a:bodyPr>
          <a:lstStyle/>
          <a:p>
            <a:pPr algn="r"/>
            <a:r>
              <a:rPr lang="th-TH" sz="2929" b="1" dirty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ชั้นมัธยมศึกษาปีที่</a:t>
            </a:r>
            <a:r>
              <a:rPr lang="en-US" sz="2929" b="1" dirty="0">
                <a:solidFill>
                  <a:srgbClr val="FFFF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 1</a:t>
            </a:r>
          </a:p>
        </p:txBody>
      </p:sp>
      <p:pic>
        <p:nvPicPr>
          <p:cNvPr id="2" name="Picture 2" descr="Office of Insurance Commission | การประกันภัยสำหรับวิศวกรรม">
            <a:extLst>
              <a:ext uri="{FF2B5EF4-FFF2-40B4-BE49-F238E27FC236}">
                <a16:creationId xmlns:a16="http://schemas.microsoft.com/office/drawing/2014/main" id="{1B61A458-156B-4C2E-A1A1-CC6AF1DF0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3" y="2561914"/>
            <a:ext cx="6595042" cy="34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8">
            <a:extLst>
              <a:ext uri="{FF2B5EF4-FFF2-40B4-BE49-F238E27FC236}">
                <a16:creationId xmlns:a16="http://schemas.microsoft.com/office/drawing/2014/main" id="{AA15824E-2525-42E7-9C36-B9C4DDF35553}"/>
              </a:ext>
            </a:extLst>
          </p:cNvPr>
          <p:cNvSpPr txBox="1"/>
          <p:nvPr/>
        </p:nvSpPr>
        <p:spPr>
          <a:xfrm>
            <a:off x="6310775" y="4089109"/>
            <a:ext cx="5756329" cy="1119736"/>
          </a:xfrm>
          <a:prstGeom prst="rect">
            <a:avLst/>
          </a:prstGeom>
          <a:noFill/>
        </p:spPr>
        <p:txBody>
          <a:bodyPr wrap="square" lIns="108720" tIns="54359" rIns="108720" bIns="54359" rtlCol="0">
            <a:spAutoFit/>
          </a:bodyPr>
          <a:lstStyle/>
          <a:p>
            <a:pPr algn="r"/>
            <a:r>
              <a:rPr lang="th-TH" sz="4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นางสาวปรานิสา  ทองอ่อน </a:t>
            </a: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ผู้สอน</a:t>
            </a:r>
          </a:p>
          <a:p>
            <a:pPr algn="r"/>
            <a:r>
              <a:rPr lang="th-TH" sz="24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กลุ่มสาระการเรียนรู้วิทยาศาสตร์และเทคโนโลยี</a:t>
            </a: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D84E6FB4-524B-443D-940E-DBBD13B150BC}"/>
              </a:ext>
            </a:extLst>
          </p:cNvPr>
          <p:cNvSpPr txBox="1"/>
          <p:nvPr/>
        </p:nvSpPr>
        <p:spPr>
          <a:xfrm>
            <a:off x="2952413" y="2892757"/>
            <a:ext cx="9124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68587C6-141D-FE74-0A06-7F9AB91DD678}"/>
              </a:ext>
            </a:extLst>
          </p:cNvPr>
          <p:cNvSpPr/>
          <p:nvPr/>
        </p:nvSpPr>
        <p:spPr>
          <a:xfrm>
            <a:off x="2395454" y="607299"/>
            <a:ext cx="97965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th-TH" sz="5400" b="1" dirty="0">
                <a:ln/>
                <a:solidFill>
                  <a:schemeClr val="accent4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การออกแบบและเทคโนโลยี (ว</a:t>
            </a:r>
            <a:r>
              <a:rPr lang="en-US" sz="5400" b="1" dirty="0">
                <a:ln/>
                <a:solidFill>
                  <a:schemeClr val="accent4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21103</a:t>
            </a:r>
            <a:r>
              <a:rPr lang="th-TH" sz="5400" b="1" dirty="0">
                <a:ln/>
                <a:solidFill>
                  <a:schemeClr val="accent4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  <a:endParaRPr lang="en-US" sz="5400" b="1" dirty="0">
              <a:ln/>
              <a:solidFill>
                <a:schemeClr val="accent4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4758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8CAC3F4C-AAC6-7AC2-0677-E302FEF69397}"/>
              </a:ext>
            </a:extLst>
          </p:cNvPr>
          <p:cNvSpPr txBox="1"/>
          <p:nvPr/>
        </p:nvSpPr>
        <p:spPr>
          <a:xfrm>
            <a:off x="0" y="1337170"/>
            <a:ext cx="121920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</a:t>
            </a:r>
            <a:r>
              <a:rPr lang="th-TH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การรวบรวมข้อมูลขั้นทุติยภูมิ (</a:t>
            </a:r>
            <a:r>
              <a:rPr lang="en-US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secondary data)</a:t>
            </a:r>
            <a:r>
              <a:rPr lang="th-TH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24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การเก็บรวบรวมข้อมูลเพื่อศึกษาจากข้อมูลที่มีอยู่ผ่านการสรุปผลและการวิเคราะห์ผล ในทางปฏิบัติการวิจัยขั้นทุติยภูมิเป็นการรวบรวมข้อมูลจากหนังสือ วารสารต่าง</a:t>
            </a:r>
            <a:r>
              <a:rPr lang="th-TH" sz="1100" dirty="0">
                <a:latin typeface="TH Fah kwang" panose="02000506000000020004" pitchFamily="2" charset="-34"/>
                <a:cs typeface="TH Fah kwang" panose="02000506000000020004" pitchFamily="2" charset="-34"/>
              </a:rPr>
              <a:t> </a:t>
            </a:r>
            <a:r>
              <a:rPr lang="th-TH" sz="2400" dirty="0">
                <a:latin typeface="TH Fah kwang" panose="02000506000000020004" pitchFamily="2" charset="-34"/>
                <a:cs typeface="TH Fah kwang" panose="02000506000000020004" pitchFamily="2" charset="-34"/>
              </a:rPr>
              <a:t>ๆ หรือสืบค้นจากอินเทอร์เน็ต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7FDBE139-557C-ED44-8CC6-D9E6128FF464}"/>
              </a:ext>
            </a:extLst>
          </p:cNvPr>
          <p:cNvSpPr/>
          <p:nvPr/>
        </p:nvSpPr>
        <p:spPr>
          <a:xfrm>
            <a:off x="2793554" y="4589831"/>
            <a:ext cx="2840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5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ระมัดระวังในการใช้</a:t>
            </a:r>
          </a:p>
          <a:p>
            <a:pPr algn="ctr"/>
            <a:r>
              <a:rPr lang="th-TH" sz="2000" b="1" dirty="0">
                <a:solidFill>
                  <a:srgbClr val="FF5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เพราะข้อมูลอาจเก่าหรือไม่สมบูรณ์ 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8EF7CF6-CECB-55E7-6830-887F77C84F89}"/>
              </a:ext>
            </a:extLst>
          </p:cNvPr>
          <p:cNvSpPr/>
          <p:nvPr/>
        </p:nvSpPr>
        <p:spPr>
          <a:xfrm>
            <a:off x="-1" y="4587283"/>
            <a:ext cx="2617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0066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ไม่ต้องใช้เวลาและค่าใช้จ่ายมาก 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82681B21-0F5D-D45D-2A79-032BC7F40B9A}"/>
              </a:ext>
            </a:extLst>
          </p:cNvPr>
          <p:cNvSpPr/>
          <p:nvPr/>
        </p:nvSpPr>
        <p:spPr>
          <a:xfrm>
            <a:off x="9101468" y="4587283"/>
            <a:ext cx="3176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การวิเคราะห์แหล่งที่มาของข้อมูล</a:t>
            </a:r>
          </a:p>
          <a:p>
            <a:pPr algn="ctr"/>
            <a:r>
              <a:rPr lang="th-TH" sz="2000" b="1" dirty="0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ว่าน่าเชื่อถือได้หรือไม่ </a:t>
            </a:r>
            <a:endParaRPr lang="en-US" sz="2000" b="1" dirty="0">
              <a:solidFill>
                <a:srgbClr val="00B05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0D4A64B8-FED7-FB1C-85CD-2C514F9F7B33}"/>
              </a:ext>
            </a:extLst>
          </p:cNvPr>
          <p:cNvSpPr/>
          <p:nvPr/>
        </p:nvSpPr>
        <p:spPr>
          <a:xfrm>
            <a:off x="6022261" y="4587283"/>
            <a:ext cx="31463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B0F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ตรวจสอบความถูกต้อง และความน่าเชื่อถือ</a:t>
            </a:r>
          </a:p>
          <a:p>
            <a:pPr algn="ctr"/>
            <a:r>
              <a:rPr lang="th-TH" sz="2000" b="1" dirty="0">
                <a:solidFill>
                  <a:srgbClr val="00B0F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ของแหล่งข้อมูล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9DF2B090-2A32-F5CC-7AB9-A144A64208B4}"/>
              </a:ext>
            </a:extLst>
          </p:cNvPr>
          <p:cNvGrpSpPr/>
          <p:nvPr/>
        </p:nvGrpSpPr>
        <p:grpSpPr>
          <a:xfrm>
            <a:off x="794624" y="3392639"/>
            <a:ext cx="1028700" cy="1028700"/>
            <a:chOff x="1448989" y="1343025"/>
            <a:chExt cx="1028700" cy="1028700"/>
          </a:xfrm>
        </p:grpSpPr>
        <p:sp>
          <p:nvSpPr>
            <p:cNvPr id="8" name="วงรี 7">
              <a:extLst>
                <a:ext uri="{FF2B5EF4-FFF2-40B4-BE49-F238E27FC236}">
                  <a16:creationId xmlns:a16="http://schemas.microsoft.com/office/drawing/2014/main" id="{644A7D99-9A94-7BAF-007D-B11EAA03CF60}"/>
                </a:ext>
              </a:extLst>
            </p:cNvPr>
            <p:cNvSpPr/>
            <p:nvPr/>
          </p:nvSpPr>
          <p:spPr>
            <a:xfrm>
              <a:off x="1448989" y="1343025"/>
              <a:ext cx="1028700" cy="1028700"/>
            </a:xfrm>
            <a:prstGeom prst="ellipse">
              <a:avLst/>
            </a:prstGeom>
            <a:solidFill>
              <a:srgbClr val="FFE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6322E534-644A-77FD-D2F8-E4864906A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2416" y="1540595"/>
              <a:ext cx="781846" cy="633560"/>
            </a:xfrm>
            <a:prstGeom prst="rect">
              <a:avLst/>
            </a:prstGeom>
          </p:spPr>
        </p:pic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197912D8-A03D-137A-0F48-77F32E760D3B}"/>
              </a:ext>
            </a:extLst>
          </p:cNvPr>
          <p:cNvGrpSpPr/>
          <p:nvPr/>
        </p:nvGrpSpPr>
        <p:grpSpPr>
          <a:xfrm>
            <a:off x="7081101" y="3392639"/>
            <a:ext cx="1028700" cy="1028700"/>
            <a:chOff x="7735466" y="1343025"/>
            <a:chExt cx="1028700" cy="1028700"/>
          </a:xfrm>
        </p:grpSpPr>
        <p:sp>
          <p:nvSpPr>
            <p:cNvPr id="11" name="วงรี 10">
              <a:extLst>
                <a:ext uri="{FF2B5EF4-FFF2-40B4-BE49-F238E27FC236}">
                  <a16:creationId xmlns:a16="http://schemas.microsoft.com/office/drawing/2014/main" id="{1832B619-2103-51B2-7BFC-5FE98336CB30}"/>
                </a:ext>
              </a:extLst>
            </p:cNvPr>
            <p:cNvSpPr/>
            <p:nvPr/>
          </p:nvSpPr>
          <p:spPr>
            <a:xfrm>
              <a:off x="7735466" y="1343025"/>
              <a:ext cx="1028700" cy="1028700"/>
            </a:xfrm>
            <a:prstGeom prst="ellipse">
              <a:avLst/>
            </a:prstGeom>
            <a:solidFill>
              <a:srgbClr val="D9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B50186DD-D503-8986-D2A4-C03320B7C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97767" y="1493237"/>
              <a:ext cx="904096" cy="669845"/>
            </a:xfrm>
            <a:prstGeom prst="rect">
              <a:avLst/>
            </a:prstGeom>
          </p:spPr>
        </p:pic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0272A841-55CF-B807-996C-CB2B2F7A9968}"/>
              </a:ext>
            </a:extLst>
          </p:cNvPr>
          <p:cNvGrpSpPr/>
          <p:nvPr/>
        </p:nvGrpSpPr>
        <p:grpSpPr>
          <a:xfrm>
            <a:off x="10175162" y="3392639"/>
            <a:ext cx="1028700" cy="1028700"/>
            <a:chOff x="10829527" y="1343025"/>
            <a:chExt cx="1028700" cy="1028700"/>
          </a:xfrm>
        </p:grpSpPr>
        <p:sp>
          <p:nvSpPr>
            <p:cNvPr id="14" name="วงรี 13">
              <a:extLst>
                <a:ext uri="{FF2B5EF4-FFF2-40B4-BE49-F238E27FC236}">
                  <a16:creationId xmlns:a16="http://schemas.microsoft.com/office/drawing/2014/main" id="{A9ED6256-5AF0-8DF3-CF92-D7A7C2216AD4}"/>
                </a:ext>
              </a:extLst>
            </p:cNvPr>
            <p:cNvSpPr/>
            <p:nvPr/>
          </p:nvSpPr>
          <p:spPr>
            <a:xfrm>
              <a:off x="10829527" y="1343025"/>
              <a:ext cx="1028700" cy="1028700"/>
            </a:xfrm>
            <a:prstGeom prst="ellipse">
              <a:avLst/>
            </a:prstGeom>
            <a:solidFill>
              <a:srgbClr val="80C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22C4E229-12AC-A6B0-43FA-B9591EE55C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940497" y="1441772"/>
              <a:ext cx="806759" cy="831206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4939896F-9A7E-7568-1A5E-91C5DC691C6A}"/>
              </a:ext>
            </a:extLst>
          </p:cNvPr>
          <p:cNvGrpSpPr/>
          <p:nvPr/>
        </p:nvGrpSpPr>
        <p:grpSpPr>
          <a:xfrm>
            <a:off x="3691812" y="3392639"/>
            <a:ext cx="1028700" cy="1028700"/>
            <a:chOff x="4346177" y="1343025"/>
            <a:chExt cx="1028700" cy="1028700"/>
          </a:xfrm>
        </p:grpSpPr>
        <p:sp>
          <p:nvSpPr>
            <p:cNvPr id="17" name="วงรี 16">
              <a:extLst>
                <a:ext uri="{FF2B5EF4-FFF2-40B4-BE49-F238E27FC236}">
                  <a16:creationId xmlns:a16="http://schemas.microsoft.com/office/drawing/2014/main" id="{526B32A6-36FD-DBD0-5EC6-B90DC0489841}"/>
                </a:ext>
              </a:extLst>
            </p:cNvPr>
            <p:cNvSpPr/>
            <p:nvPr/>
          </p:nvSpPr>
          <p:spPr>
            <a:xfrm>
              <a:off x="4346177" y="1343025"/>
              <a:ext cx="1028700" cy="1028700"/>
            </a:xfrm>
            <a:prstGeom prst="ellipse">
              <a:avLst/>
            </a:prstGeom>
            <a:solidFill>
              <a:srgbClr val="FF9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C4554EF2-4DF9-EA6B-B733-28DED2F4D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4463" y="1562736"/>
              <a:ext cx="589277" cy="589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สี่เหลี่ยมผืนผ้ามุมมน 20">
            <a:extLst>
              <a:ext uri="{FF2B5EF4-FFF2-40B4-BE49-F238E27FC236}">
                <a16:creationId xmlns:a16="http://schemas.microsoft.com/office/drawing/2014/main" id="{93ABA4CE-C941-A9B1-424F-BBC37DF21394}"/>
              </a:ext>
            </a:extLst>
          </p:cNvPr>
          <p:cNvSpPr/>
          <p:nvPr/>
        </p:nvSpPr>
        <p:spPr>
          <a:xfrm>
            <a:off x="4872557" y="2928512"/>
            <a:ext cx="2619375" cy="64707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หลักการการระดมสมองที่ดี</a:t>
            </a:r>
            <a:endParaRPr lang="en-US" sz="20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cxnSp>
        <p:nvCxnSpPr>
          <p:cNvPr id="3" name="ลูกศรเชื่อมต่อแบบตรง 2">
            <a:extLst>
              <a:ext uri="{FF2B5EF4-FFF2-40B4-BE49-F238E27FC236}">
                <a16:creationId xmlns:a16="http://schemas.microsoft.com/office/drawing/2014/main" id="{94BBD421-3F8A-3D89-915C-E751493B8A14}"/>
              </a:ext>
            </a:extLst>
          </p:cNvPr>
          <p:cNvCxnSpPr/>
          <p:nvPr/>
        </p:nvCxnSpPr>
        <p:spPr>
          <a:xfrm>
            <a:off x="7491932" y="3252049"/>
            <a:ext cx="1284588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ลูกศรเชื่อมต่อแบบตรง 3">
            <a:extLst>
              <a:ext uri="{FF2B5EF4-FFF2-40B4-BE49-F238E27FC236}">
                <a16:creationId xmlns:a16="http://schemas.microsoft.com/office/drawing/2014/main" id="{A5780089-26E9-636B-AC70-FC582C5B71A9}"/>
              </a:ext>
            </a:extLst>
          </p:cNvPr>
          <p:cNvCxnSpPr/>
          <p:nvPr/>
        </p:nvCxnSpPr>
        <p:spPr>
          <a:xfrm flipH="1">
            <a:off x="3553646" y="3252049"/>
            <a:ext cx="1318911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B1397625-D298-0BD0-65C4-7467772C5635}"/>
              </a:ext>
            </a:extLst>
          </p:cNvPr>
          <p:cNvSpPr/>
          <p:nvPr/>
        </p:nvSpPr>
        <p:spPr>
          <a:xfrm>
            <a:off x="144556" y="4094876"/>
            <a:ext cx="5440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เน้นปริมาณมากกว่าคุณภาพ</a:t>
            </a:r>
          </a:p>
          <a:p>
            <a:r>
              <a:rPr lang="th-TH" sz="2000" dirty="0">
                <a:solidFill>
                  <a:schemeClr val="bg1">
                    <a:lumMod val="9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แยกการคิดและการประเมินออกจากกัน โดยคิดและเสนอแนวทางการแก้ปัญหาให้ได้จำนวนมากก่อนแล้วจึงเริ่มประเมินและคัดเลือกวิธีการแก้ปัญหาที่เหมาะสมในภายหลัง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FECDA130-5602-7422-D18C-7B6AB81CFFBE}"/>
              </a:ext>
            </a:extLst>
          </p:cNvPr>
          <p:cNvSpPr/>
          <p:nvPr/>
        </p:nvSpPr>
        <p:spPr>
          <a:xfrm>
            <a:off x="6045436" y="4118633"/>
            <a:ext cx="5980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400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มองปัญหาให้เป็นโอกาสด้วยการตั้งคำถาม</a:t>
            </a:r>
          </a:p>
          <a:p>
            <a:pPr algn="r"/>
            <a:r>
              <a:rPr lang="th-TH" sz="2000" dirty="0">
                <a:solidFill>
                  <a:schemeClr val="bg1">
                    <a:lumMod val="9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การตั้งคำถามช่วยให้การคิดวิธีแก้ปัญหามีประสิทธิภาพมากขึ้น รูปแบบคำถามที่องค์กรระดับโลกมากมายใช้คือ การตั้งคำถามว่า “เราจะ...ได้อย่างไร” (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How might we...?)</a:t>
            </a: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8C6CDBE7-B9D5-7BA5-1345-2E4675FAC5CB}"/>
              </a:ext>
            </a:extLst>
          </p:cNvPr>
          <p:cNvGrpSpPr/>
          <p:nvPr/>
        </p:nvGrpSpPr>
        <p:grpSpPr>
          <a:xfrm>
            <a:off x="9007452" y="2737699"/>
            <a:ext cx="1028700" cy="1071265"/>
            <a:chOff x="9489232" y="4948234"/>
            <a:chExt cx="1028700" cy="1071265"/>
          </a:xfrm>
        </p:grpSpPr>
        <p:sp>
          <p:nvSpPr>
            <p:cNvPr id="8" name="วงรี 7">
              <a:extLst>
                <a:ext uri="{FF2B5EF4-FFF2-40B4-BE49-F238E27FC236}">
                  <a16:creationId xmlns:a16="http://schemas.microsoft.com/office/drawing/2014/main" id="{6F5FAA1D-CB82-6FC9-64C0-8B873A3E5D12}"/>
                </a:ext>
              </a:extLst>
            </p:cNvPr>
            <p:cNvSpPr/>
            <p:nvPr/>
          </p:nvSpPr>
          <p:spPr>
            <a:xfrm>
              <a:off x="9489232" y="4948234"/>
              <a:ext cx="1028700" cy="10287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93181230-09CA-9AF4-0E67-7480BB559F07}"/>
                </a:ext>
              </a:extLst>
            </p:cNvPr>
            <p:cNvSpPr txBox="1"/>
            <p:nvPr/>
          </p:nvSpPr>
          <p:spPr>
            <a:xfrm>
              <a:off x="9694019" y="5003836"/>
              <a:ext cx="6191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00B05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?</a:t>
              </a: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792A293C-B7E9-EBFC-19B2-A34FEC673D30}"/>
              </a:ext>
            </a:extLst>
          </p:cNvPr>
          <p:cNvGrpSpPr/>
          <p:nvPr/>
        </p:nvGrpSpPr>
        <p:grpSpPr>
          <a:xfrm>
            <a:off x="2321347" y="2737699"/>
            <a:ext cx="1028700" cy="1028700"/>
            <a:chOff x="2803127" y="4948234"/>
            <a:chExt cx="1028700" cy="1028700"/>
          </a:xfrm>
        </p:grpSpPr>
        <p:sp>
          <p:nvSpPr>
            <p:cNvPr id="11" name="วงรี 10">
              <a:extLst>
                <a:ext uri="{FF2B5EF4-FFF2-40B4-BE49-F238E27FC236}">
                  <a16:creationId xmlns:a16="http://schemas.microsoft.com/office/drawing/2014/main" id="{8C8DDB5C-6A45-DA56-9041-935FAF7E9915}"/>
                </a:ext>
              </a:extLst>
            </p:cNvPr>
            <p:cNvSpPr/>
            <p:nvPr/>
          </p:nvSpPr>
          <p:spPr>
            <a:xfrm>
              <a:off x="2803127" y="4948234"/>
              <a:ext cx="1028700" cy="10287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232799B6-4FA9-5075-AAD0-068E9AB5A9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53851" y="5139047"/>
              <a:ext cx="727252" cy="613015"/>
            </a:xfrm>
            <a:prstGeom prst="rect">
              <a:avLst/>
            </a:prstGeom>
          </p:spPr>
        </p:pic>
      </p:grpSp>
      <p:sp>
        <p:nvSpPr>
          <p:cNvPr id="13" name="TextBox 2">
            <a:extLst>
              <a:ext uri="{FF2B5EF4-FFF2-40B4-BE49-F238E27FC236}">
                <a16:creationId xmlns:a16="http://schemas.microsoft.com/office/drawing/2014/main" id="{DC9BFF82-B761-7010-45F1-3B0F27275673}"/>
              </a:ext>
            </a:extLst>
          </p:cNvPr>
          <p:cNvSpPr txBox="1"/>
          <p:nvPr/>
        </p:nvSpPr>
        <p:spPr>
          <a:xfrm>
            <a:off x="0" y="1046224"/>
            <a:ext cx="121920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  </a:t>
            </a:r>
            <a:r>
              <a:rPr lang="th-TH" sz="2400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หลังจากที่มีการรวบรวมข้อมูลแล้ว สิ่งที่ตามมาก็คือการนำข้อมูลที่เก็บมาระดมสมอง (</a:t>
            </a:r>
            <a:r>
              <a:rPr lang="en-US" sz="2400" dirty="0" err="1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brainstroming</a:t>
            </a:r>
            <a:r>
              <a:rPr lang="en-US" sz="2400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)</a:t>
            </a:r>
            <a:r>
              <a:rPr lang="th-TH" sz="2400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สร้างคำถามเพื่อทำให้มองเห็นปัญหาอย่างแท้จริง นำไปสู่การค้นพบทางเลือกในการแก้ไขปัญหา</a:t>
            </a:r>
            <a:endParaRPr lang="en-US" sz="2400" dirty="0">
              <a:solidFill>
                <a:srgbClr val="00206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38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สี่เหลี่ยมผืนผ้ามุมมน 1">
            <a:extLst>
              <a:ext uri="{FF2B5EF4-FFF2-40B4-BE49-F238E27FC236}">
                <a16:creationId xmlns:a16="http://schemas.microsoft.com/office/drawing/2014/main" id="{C68BAC3A-223B-8561-63D5-52A3D0F7CE65}"/>
              </a:ext>
            </a:extLst>
          </p:cNvPr>
          <p:cNvSpPr/>
          <p:nvPr/>
        </p:nvSpPr>
        <p:spPr>
          <a:xfrm>
            <a:off x="328950" y="1273028"/>
            <a:ext cx="423033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A628945-D75D-D0BD-60F3-9039AEC7DC50}"/>
              </a:ext>
            </a:extLst>
          </p:cNvPr>
          <p:cNvSpPr txBox="1"/>
          <p:nvPr/>
        </p:nvSpPr>
        <p:spPr>
          <a:xfrm>
            <a:off x="799073" y="1178433"/>
            <a:ext cx="477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เลือกวิธีการแก้ปัญหา</a:t>
            </a:r>
            <a:endParaRPr lang="en-US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31E29829-2E83-B68F-C614-D08CB656C90C}"/>
              </a:ext>
            </a:extLst>
          </p:cNvPr>
          <p:cNvSpPr/>
          <p:nvPr/>
        </p:nvSpPr>
        <p:spPr>
          <a:xfrm>
            <a:off x="751983" y="1800157"/>
            <a:ext cx="11079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การเลือกวิธีแก้ปัญหา </a:t>
            </a:r>
            <a:r>
              <a:rPr lang="th-TH" sz="2400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ทำให้เทคโนโลยีที่จะถูกสร้างขึ้นสามารถตอบโจทย์กับปัญหา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ในทุกด้านที่ได้กำหนดไว้ ขั้นตอนนี้จะมีกระบวนการย่อยเพื่อนำมาสู่การตัดสินใจเพื่อที่จะเลือกวิธีแก้ปัญหาได้อย่างเหมาะสม ดังนี้</a:t>
            </a:r>
          </a:p>
          <a:p>
            <a:endParaRPr lang="th-TH" sz="24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B5EC12C-F5C1-E244-6E8F-781457A572F1}"/>
              </a:ext>
            </a:extLst>
          </p:cNvPr>
          <p:cNvSpPr txBox="1"/>
          <p:nvPr/>
        </p:nvSpPr>
        <p:spPr>
          <a:xfrm>
            <a:off x="2848621" y="3049113"/>
            <a:ext cx="92222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เลือกวิธีการแก้ปัญหาโดยคำนึงถึงผลลัพธ์</a:t>
            </a:r>
            <a:r>
              <a:rPr lang="th-TH" sz="2400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โดยการพิจารณาว่าวิธีการแก้ปัญหาที่คิดค้นมานั้นจะนำไปสู่คุณภาพการทำงานที่ดีขึ้น เร็วขึ้น ประหยัดขึ้น หรือสะดวกขึ้นหรือไม่ อย่างไร วิธีการหนึ่งที่ทำได้ คือ </a:t>
            </a:r>
            <a:r>
              <a:rPr lang="th-TH" sz="2400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การประเมินด้วยตารางประเมินคุณภาพ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ดังตัวอย่าง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8B9B093-2345-B360-2A98-7ED4DDD3B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" y="2950609"/>
            <a:ext cx="3304033" cy="30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FEFD9AD4-1B96-3354-2233-D56C64A10296}"/>
              </a:ext>
            </a:extLst>
          </p:cNvPr>
          <p:cNvSpPr txBox="1"/>
          <p:nvPr/>
        </p:nvSpPr>
        <p:spPr>
          <a:xfrm>
            <a:off x="582417" y="4165396"/>
            <a:ext cx="114972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จากตารางข้างต้น เมื่อเราใช้เกณฑ์ความเร็ว ความสะดวก และความเป็นไปได้ มาคัดเลือกแนวคิด และกำหนดคะแนนไว้ว่า +1 หมายถึง ดี 0 หมายถึง ปานกลาง -1 หมายถึง ไม่ดี เมื่อพิจารณาคะแนนรวม จะเห็นได้ว่าแนวคิดที่ 1 นั้นตอบโจทย์ความต้องการในด้านต่าง ๆ มากกว่าแนวคิดที่ 2 และแนวคิดที่ 3</a:t>
            </a: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C5D995EE-1484-C892-E98E-1F50B927A6AC}"/>
              </a:ext>
            </a:extLst>
          </p:cNvPr>
          <p:cNvGrpSpPr/>
          <p:nvPr/>
        </p:nvGrpSpPr>
        <p:grpSpPr>
          <a:xfrm>
            <a:off x="3705536" y="1736818"/>
            <a:ext cx="7721553" cy="2126788"/>
            <a:chOff x="2409074" y="3287762"/>
            <a:chExt cx="7721553" cy="2126788"/>
          </a:xfrm>
        </p:grpSpPr>
        <p:sp>
          <p:nvSpPr>
            <p:cNvPr id="4" name="มนมุมสี่เหลี่ยมผืนผ้าด้านเดียวกัน 12">
              <a:extLst>
                <a:ext uri="{FF2B5EF4-FFF2-40B4-BE49-F238E27FC236}">
                  <a16:creationId xmlns:a16="http://schemas.microsoft.com/office/drawing/2014/main" id="{EF02D5EA-1826-BDF3-0F2C-EFD9C5230791}"/>
                </a:ext>
              </a:extLst>
            </p:cNvPr>
            <p:cNvSpPr/>
            <p:nvPr/>
          </p:nvSpPr>
          <p:spPr>
            <a:xfrm>
              <a:off x="3779297" y="3287762"/>
              <a:ext cx="1559808" cy="441800"/>
            </a:xfrm>
            <a:prstGeom prst="round2SameRect">
              <a:avLst/>
            </a:prstGeom>
            <a:solidFill>
              <a:srgbClr val="0070C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838" tIns="31419" rIns="62838" bIns="31419"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5" name="มนมุมสี่เหลี่ยมผืนผ้าด้านเดียวกัน 13">
              <a:extLst>
                <a:ext uri="{FF2B5EF4-FFF2-40B4-BE49-F238E27FC236}">
                  <a16:creationId xmlns:a16="http://schemas.microsoft.com/office/drawing/2014/main" id="{18933051-C9FF-0C7B-5065-DFAF179BA525}"/>
                </a:ext>
              </a:extLst>
            </p:cNvPr>
            <p:cNvSpPr/>
            <p:nvPr/>
          </p:nvSpPr>
          <p:spPr>
            <a:xfrm>
              <a:off x="5375773" y="3287762"/>
              <a:ext cx="1559808" cy="441800"/>
            </a:xfrm>
            <a:prstGeom prst="round2SameRect">
              <a:avLst/>
            </a:prstGeom>
            <a:solidFill>
              <a:srgbClr val="0070C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838" tIns="31419" rIns="62838" bIns="31419"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6" name="มนมุมสี่เหลี่ยมผืนผ้าด้านเดียวกัน 14">
              <a:extLst>
                <a:ext uri="{FF2B5EF4-FFF2-40B4-BE49-F238E27FC236}">
                  <a16:creationId xmlns:a16="http://schemas.microsoft.com/office/drawing/2014/main" id="{93DA23C7-C20C-6B4C-0643-12C80615E814}"/>
                </a:ext>
              </a:extLst>
            </p:cNvPr>
            <p:cNvSpPr/>
            <p:nvPr/>
          </p:nvSpPr>
          <p:spPr>
            <a:xfrm>
              <a:off x="6974343" y="3287762"/>
              <a:ext cx="1559808" cy="441800"/>
            </a:xfrm>
            <a:prstGeom prst="round2SameRect">
              <a:avLst/>
            </a:prstGeom>
            <a:solidFill>
              <a:srgbClr val="0070C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838" tIns="31419" rIns="62838" bIns="31419"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7" name="มนมุมสี่เหลี่ยมผืนผ้าด้านเดียวกัน 16">
              <a:extLst>
                <a:ext uri="{FF2B5EF4-FFF2-40B4-BE49-F238E27FC236}">
                  <a16:creationId xmlns:a16="http://schemas.microsoft.com/office/drawing/2014/main" id="{7DA9D4B5-4780-B804-256E-0E3B4758915A}"/>
                </a:ext>
              </a:extLst>
            </p:cNvPr>
            <p:cNvSpPr/>
            <p:nvPr/>
          </p:nvSpPr>
          <p:spPr>
            <a:xfrm>
              <a:off x="8570819" y="3287762"/>
              <a:ext cx="1559808" cy="441800"/>
            </a:xfrm>
            <a:prstGeom prst="round2SameRect">
              <a:avLst/>
            </a:prstGeom>
            <a:solidFill>
              <a:srgbClr val="0070C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838" tIns="31419" rIns="62838" bIns="31419"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B10D1B88-C271-C23B-D318-5F5C212AA3B4}"/>
                </a:ext>
              </a:extLst>
            </p:cNvPr>
            <p:cNvSpPr/>
            <p:nvPr/>
          </p:nvSpPr>
          <p:spPr>
            <a:xfrm>
              <a:off x="3779297" y="3729563"/>
              <a:ext cx="6351330" cy="1684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838" tIns="31419" rIns="62838" bIns="31419"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id="{D70B1212-9FAC-FE15-E15D-EE750C82593C}"/>
                </a:ext>
              </a:extLst>
            </p:cNvPr>
            <p:cNvCxnSpPr/>
            <p:nvPr/>
          </p:nvCxnSpPr>
          <p:spPr>
            <a:xfrm>
              <a:off x="3768239" y="4297980"/>
              <a:ext cx="6343005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id="{E8CA1C61-5FCB-4F8F-F9FB-A2C2B4461C9F}"/>
                </a:ext>
              </a:extLst>
            </p:cNvPr>
            <p:cNvCxnSpPr/>
            <p:nvPr/>
          </p:nvCxnSpPr>
          <p:spPr>
            <a:xfrm>
              <a:off x="3768239" y="4862063"/>
              <a:ext cx="6343005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id="{7D055CBD-B7BE-F728-ED00-6AEF29547804}"/>
                </a:ext>
              </a:extLst>
            </p:cNvPr>
            <p:cNvCxnSpPr/>
            <p:nvPr/>
          </p:nvCxnSpPr>
          <p:spPr>
            <a:xfrm>
              <a:off x="3758547" y="5404823"/>
              <a:ext cx="6354064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id="{43CE4EB5-022E-1A34-57D6-86230A2FC205}"/>
                </a:ext>
              </a:extLst>
            </p:cNvPr>
            <p:cNvCxnSpPr/>
            <p:nvPr/>
          </p:nvCxnSpPr>
          <p:spPr>
            <a:xfrm>
              <a:off x="10120935" y="3729562"/>
              <a:ext cx="0" cy="167526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มนมุมสี่เหลี่ยมผืนผ้าด้านเดียวกัน 22">
              <a:extLst>
                <a:ext uri="{FF2B5EF4-FFF2-40B4-BE49-F238E27FC236}">
                  <a16:creationId xmlns:a16="http://schemas.microsoft.com/office/drawing/2014/main" id="{76DB58B1-B8C7-B4E0-F454-D4214224DA92}"/>
                </a:ext>
              </a:extLst>
            </p:cNvPr>
            <p:cNvSpPr/>
            <p:nvPr/>
          </p:nvSpPr>
          <p:spPr>
            <a:xfrm rot="16200000">
              <a:off x="2828103" y="3334420"/>
              <a:ext cx="534906" cy="1367488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838" tIns="31419" rIns="62838" bIns="31419"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4" name="มนมุมสี่เหลี่ยมผืนผ้าด้านเดียวกัน 24">
              <a:extLst>
                <a:ext uri="{FF2B5EF4-FFF2-40B4-BE49-F238E27FC236}">
                  <a16:creationId xmlns:a16="http://schemas.microsoft.com/office/drawing/2014/main" id="{B1AEB8D5-C357-BE48-F036-1A2D84E871D1}"/>
                </a:ext>
              </a:extLst>
            </p:cNvPr>
            <p:cNvSpPr/>
            <p:nvPr/>
          </p:nvSpPr>
          <p:spPr>
            <a:xfrm rot="16200000">
              <a:off x="2825365" y="3901141"/>
              <a:ext cx="534906" cy="1367488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838" tIns="31419" rIns="62838" bIns="31419"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5" name="มนมุมสี่เหลี่ยมผืนผ้าด้านเดียวกัน 25">
              <a:extLst>
                <a:ext uri="{FF2B5EF4-FFF2-40B4-BE49-F238E27FC236}">
                  <a16:creationId xmlns:a16="http://schemas.microsoft.com/office/drawing/2014/main" id="{C39434E0-2AC1-F64F-375E-5448CF1377E5}"/>
                </a:ext>
              </a:extLst>
            </p:cNvPr>
            <p:cNvSpPr/>
            <p:nvPr/>
          </p:nvSpPr>
          <p:spPr>
            <a:xfrm rot="16200000">
              <a:off x="2825365" y="4463353"/>
              <a:ext cx="534906" cy="1367488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2838" tIns="31419" rIns="62838" bIns="31419"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id="{08243619-4A37-74A8-E475-C5E1A7B573A4}"/>
                </a:ext>
              </a:extLst>
            </p:cNvPr>
            <p:cNvCxnSpPr/>
            <p:nvPr/>
          </p:nvCxnSpPr>
          <p:spPr>
            <a:xfrm>
              <a:off x="3774682" y="3729562"/>
              <a:ext cx="0" cy="167526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D469BBE9-502A-4013-BC9D-CE27AA79BB31}"/>
                </a:ext>
              </a:extLst>
            </p:cNvPr>
            <p:cNvSpPr txBox="1"/>
            <p:nvPr/>
          </p:nvSpPr>
          <p:spPr>
            <a:xfrm>
              <a:off x="4036870" y="3323048"/>
              <a:ext cx="1108085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ความเร็ว</a:t>
              </a:r>
              <a:endParaRPr lang="en-US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2DA84B8-D0F7-5191-BB8A-6AE222700930}"/>
                </a:ext>
              </a:extLst>
            </p:cNvPr>
            <p:cNvSpPr txBox="1"/>
            <p:nvPr/>
          </p:nvSpPr>
          <p:spPr>
            <a:xfrm>
              <a:off x="5535679" y="3323048"/>
              <a:ext cx="1292628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ความสะดวก</a:t>
              </a:r>
              <a:endParaRPr lang="en-US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9" name="TextBox 29">
              <a:extLst>
                <a:ext uri="{FF2B5EF4-FFF2-40B4-BE49-F238E27FC236}">
                  <a16:creationId xmlns:a16="http://schemas.microsoft.com/office/drawing/2014/main" id="{9FEC7590-D2F6-2113-BDDA-AA5EDAEC29A9}"/>
                </a:ext>
              </a:extLst>
            </p:cNvPr>
            <p:cNvSpPr txBox="1"/>
            <p:nvPr/>
          </p:nvSpPr>
          <p:spPr>
            <a:xfrm>
              <a:off x="7060617" y="3323048"/>
              <a:ext cx="1462884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ความเป็นไปได้</a:t>
              </a:r>
              <a:endParaRPr lang="en-US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20" name="TextBox 30">
              <a:extLst>
                <a:ext uri="{FF2B5EF4-FFF2-40B4-BE49-F238E27FC236}">
                  <a16:creationId xmlns:a16="http://schemas.microsoft.com/office/drawing/2014/main" id="{6436135A-9AE5-DD8A-A7C2-05B78658567B}"/>
                </a:ext>
              </a:extLst>
            </p:cNvPr>
            <p:cNvSpPr txBox="1"/>
            <p:nvPr/>
          </p:nvSpPr>
          <p:spPr>
            <a:xfrm>
              <a:off x="8720326" y="3323048"/>
              <a:ext cx="1183479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รวมคะแนน</a:t>
              </a:r>
              <a:endParaRPr lang="en-US" sz="18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21" name="TextBox 31">
              <a:extLst>
                <a:ext uri="{FF2B5EF4-FFF2-40B4-BE49-F238E27FC236}">
                  <a16:creationId xmlns:a16="http://schemas.microsoft.com/office/drawing/2014/main" id="{C0BAB94D-85B7-34EE-84BF-636D4F9B6607}"/>
                </a:ext>
              </a:extLst>
            </p:cNvPr>
            <p:cNvSpPr txBox="1"/>
            <p:nvPr/>
          </p:nvSpPr>
          <p:spPr>
            <a:xfrm>
              <a:off x="2549482" y="3847938"/>
              <a:ext cx="1108085" cy="309673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แนวคิดที่ 1</a:t>
              </a:r>
              <a:endParaRPr lang="en-US" sz="16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id="{B2907DA6-C961-FB71-1789-CE2985CA41C7}"/>
                </a:ext>
              </a:extLst>
            </p:cNvPr>
            <p:cNvCxnSpPr/>
            <p:nvPr/>
          </p:nvCxnSpPr>
          <p:spPr>
            <a:xfrm>
              <a:off x="5358434" y="3729562"/>
              <a:ext cx="0" cy="167526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id="{AE556818-3FDD-C10C-E908-D8E918EF9DD7}"/>
                </a:ext>
              </a:extLst>
            </p:cNvPr>
            <p:cNvCxnSpPr/>
            <p:nvPr/>
          </p:nvCxnSpPr>
          <p:spPr>
            <a:xfrm>
              <a:off x="6954962" y="3729810"/>
              <a:ext cx="0" cy="167526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id="{6A770C78-C93E-9980-F17C-3091E3A4C749}"/>
                </a:ext>
              </a:extLst>
            </p:cNvPr>
            <p:cNvCxnSpPr/>
            <p:nvPr/>
          </p:nvCxnSpPr>
          <p:spPr>
            <a:xfrm>
              <a:off x="8550139" y="3732822"/>
              <a:ext cx="0" cy="167526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37">
              <a:extLst>
                <a:ext uri="{FF2B5EF4-FFF2-40B4-BE49-F238E27FC236}">
                  <a16:creationId xmlns:a16="http://schemas.microsoft.com/office/drawing/2014/main" id="{E765CDAB-A642-1AD8-D049-6F72401E35EE}"/>
                </a:ext>
              </a:extLst>
            </p:cNvPr>
            <p:cNvSpPr txBox="1"/>
            <p:nvPr/>
          </p:nvSpPr>
          <p:spPr>
            <a:xfrm>
              <a:off x="4313892" y="3818042"/>
              <a:ext cx="554042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0070C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+1</a:t>
              </a:r>
              <a:endParaRPr lang="en-US" sz="1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C76DE335-0AC5-28D7-53D6-C672396429CA}"/>
                </a:ext>
              </a:extLst>
            </p:cNvPr>
            <p:cNvSpPr txBox="1"/>
            <p:nvPr/>
          </p:nvSpPr>
          <p:spPr>
            <a:xfrm>
              <a:off x="4312802" y="4385914"/>
              <a:ext cx="554042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0070C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+1</a:t>
              </a:r>
              <a:endParaRPr lang="en-US" sz="1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27" name="TextBox 39">
              <a:extLst>
                <a:ext uri="{FF2B5EF4-FFF2-40B4-BE49-F238E27FC236}">
                  <a16:creationId xmlns:a16="http://schemas.microsoft.com/office/drawing/2014/main" id="{1BB8CEC7-7F56-5650-BC92-3B74E72D837A}"/>
                </a:ext>
              </a:extLst>
            </p:cNvPr>
            <p:cNvSpPr txBox="1"/>
            <p:nvPr/>
          </p:nvSpPr>
          <p:spPr>
            <a:xfrm>
              <a:off x="4369699" y="4914991"/>
              <a:ext cx="369377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0070C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0</a:t>
              </a:r>
              <a:endParaRPr lang="en-US" sz="1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28" name="TextBox 40">
              <a:extLst>
                <a:ext uri="{FF2B5EF4-FFF2-40B4-BE49-F238E27FC236}">
                  <a16:creationId xmlns:a16="http://schemas.microsoft.com/office/drawing/2014/main" id="{ED6524D0-DD51-5815-A6E1-5DD4CB3C0DED}"/>
                </a:ext>
              </a:extLst>
            </p:cNvPr>
            <p:cNvSpPr txBox="1"/>
            <p:nvPr/>
          </p:nvSpPr>
          <p:spPr>
            <a:xfrm>
              <a:off x="5911959" y="3824380"/>
              <a:ext cx="554042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0070C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+1</a:t>
              </a:r>
              <a:endParaRPr lang="en-US" sz="1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29" name="TextBox 41">
              <a:extLst>
                <a:ext uri="{FF2B5EF4-FFF2-40B4-BE49-F238E27FC236}">
                  <a16:creationId xmlns:a16="http://schemas.microsoft.com/office/drawing/2014/main" id="{17C7D9DA-3772-63A1-D25D-B34FAEB65303}"/>
                </a:ext>
              </a:extLst>
            </p:cNvPr>
            <p:cNvSpPr txBox="1"/>
            <p:nvPr/>
          </p:nvSpPr>
          <p:spPr>
            <a:xfrm>
              <a:off x="5968856" y="4392250"/>
              <a:ext cx="426274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0070C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0</a:t>
              </a:r>
              <a:endParaRPr lang="en-US" sz="1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0" name="TextBox 42">
              <a:extLst>
                <a:ext uri="{FF2B5EF4-FFF2-40B4-BE49-F238E27FC236}">
                  <a16:creationId xmlns:a16="http://schemas.microsoft.com/office/drawing/2014/main" id="{3A417C26-9A7A-AE5A-F5E8-CA581525C925}"/>
                </a:ext>
              </a:extLst>
            </p:cNvPr>
            <p:cNvSpPr txBox="1"/>
            <p:nvPr/>
          </p:nvSpPr>
          <p:spPr>
            <a:xfrm>
              <a:off x="5903337" y="4914863"/>
              <a:ext cx="498235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0070C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+1</a:t>
              </a:r>
              <a:endParaRPr lang="en-US" sz="1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1" name="TextBox 43">
              <a:extLst>
                <a:ext uri="{FF2B5EF4-FFF2-40B4-BE49-F238E27FC236}">
                  <a16:creationId xmlns:a16="http://schemas.microsoft.com/office/drawing/2014/main" id="{1FD1AA10-C01A-8DD2-1D1B-1886D4BF2842}"/>
                </a:ext>
              </a:extLst>
            </p:cNvPr>
            <p:cNvSpPr txBox="1"/>
            <p:nvPr/>
          </p:nvSpPr>
          <p:spPr>
            <a:xfrm>
              <a:off x="7515038" y="3816999"/>
              <a:ext cx="554042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0070C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+1</a:t>
              </a:r>
              <a:endParaRPr lang="en-US" sz="1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2" name="TextBox 44">
              <a:extLst>
                <a:ext uri="{FF2B5EF4-FFF2-40B4-BE49-F238E27FC236}">
                  <a16:creationId xmlns:a16="http://schemas.microsoft.com/office/drawing/2014/main" id="{9B78FB57-0394-827C-EF16-A5E08577E5C5}"/>
                </a:ext>
              </a:extLst>
            </p:cNvPr>
            <p:cNvSpPr txBox="1"/>
            <p:nvPr/>
          </p:nvSpPr>
          <p:spPr>
            <a:xfrm>
              <a:off x="7539720" y="4384871"/>
              <a:ext cx="426274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0070C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-1</a:t>
              </a:r>
              <a:endParaRPr lang="en-US" sz="1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3" name="TextBox 45">
              <a:extLst>
                <a:ext uri="{FF2B5EF4-FFF2-40B4-BE49-F238E27FC236}">
                  <a16:creationId xmlns:a16="http://schemas.microsoft.com/office/drawing/2014/main" id="{6899C4A9-0CDD-1B73-B7B5-5449D4EA8774}"/>
                </a:ext>
              </a:extLst>
            </p:cNvPr>
            <p:cNvSpPr txBox="1"/>
            <p:nvPr/>
          </p:nvSpPr>
          <p:spPr>
            <a:xfrm>
              <a:off x="7506415" y="4907483"/>
              <a:ext cx="498235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0070C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+1</a:t>
              </a:r>
              <a:endParaRPr lang="en-US" sz="1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4" name="TextBox 46">
              <a:extLst>
                <a:ext uri="{FF2B5EF4-FFF2-40B4-BE49-F238E27FC236}">
                  <a16:creationId xmlns:a16="http://schemas.microsoft.com/office/drawing/2014/main" id="{F053B5FE-C5DA-7F4E-FA3E-6260A4ADB641}"/>
                </a:ext>
              </a:extLst>
            </p:cNvPr>
            <p:cNvSpPr txBox="1"/>
            <p:nvPr/>
          </p:nvSpPr>
          <p:spPr>
            <a:xfrm>
              <a:off x="9071570" y="3803267"/>
              <a:ext cx="554042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FF00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+3</a:t>
              </a:r>
              <a:endParaRPr lang="en-US" sz="18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5" name="TextBox 47">
              <a:extLst>
                <a:ext uri="{FF2B5EF4-FFF2-40B4-BE49-F238E27FC236}">
                  <a16:creationId xmlns:a16="http://schemas.microsoft.com/office/drawing/2014/main" id="{136AA9B2-DBDB-3289-1D2F-08D66C84E89A}"/>
                </a:ext>
              </a:extLst>
            </p:cNvPr>
            <p:cNvSpPr txBox="1"/>
            <p:nvPr/>
          </p:nvSpPr>
          <p:spPr>
            <a:xfrm>
              <a:off x="9128467" y="4371137"/>
              <a:ext cx="426274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FF00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0</a:t>
              </a:r>
              <a:endParaRPr lang="en-US" sz="18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6" name="TextBox 48">
              <a:extLst>
                <a:ext uri="{FF2B5EF4-FFF2-40B4-BE49-F238E27FC236}">
                  <a16:creationId xmlns:a16="http://schemas.microsoft.com/office/drawing/2014/main" id="{20ED6C37-4BD5-0CEE-6333-E6F746D570DB}"/>
                </a:ext>
              </a:extLst>
            </p:cNvPr>
            <p:cNvSpPr txBox="1"/>
            <p:nvPr/>
          </p:nvSpPr>
          <p:spPr>
            <a:xfrm>
              <a:off x="9062949" y="4906680"/>
              <a:ext cx="498235" cy="340451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FF00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+2</a:t>
              </a:r>
              <a:endParaRPr lang="en-US" sz="18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7" name="TextBox 56">
              <a:extLst>
                <a:ext uri="{FF2B5EF4-FFF2-40B4-BE49-F238E27FC236}">
                  <a16:creationId xmlns:a16="http://schemas.microsoft.com/office/drawing/2014/main" id="{5FF3B723-40EA-BAFC-5709-A8E7600A111E}"/>
                </a:ext>
              </a:extLst>
            </p:cNvPr>
            <p:cNvSpPr txBox="1"/>
            <p:nvPr/>
          </p:nvSpPr>
          <p:spPr>
            <a:xfrm>
              <a:off x="2549482" y="4414659"/>
              <a:ext cx="1108085" cy="309673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แนวคิดที่ 2</a:t>
              </a:r>
              <a:endParaRPr lang="en-US" sz="16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8" name="TextBox 57">
              <a:extLst>
                <a:ext uri="{FF2B5EF4-FFF2-40B4-BE49-F238E27FC236}">
                  <a16:creationId xmlns:a16="http://schemas.microsoft.com/office/drawing/2014/main" id="{CC70BA56-CBDC-A834-4A5D-3A0BBA06B9B6}"/>
                </a:ext>
              </a:extLst>
            </p:cNvPr>
            <p:cNvSpPr txBox="1"/>
            <p:nvPr/>
          </p:nvSpPr>
          <p:spPr>
            <a:xfrm>
              <a:off x="2549482" y="4976871"/>
              <a:ext cx="1108085" cy="309673"/>
            </a:xfrm>
            <a:prstGeom prst="rect">
              <a:avLst/>
            </a:prstGeom>
            <a:noFill/>
          </p:spPr>
          <p:txBody>
            <a:bodyPr wrap="square" lIns="62838" tIns="31419" rIns="62838" bIns="31419" rtlCol="0">
              <a:spAutoFit/>
            </a:bodyPr>
            <a:lstStyle/>
            <a:p>
              <a:pPr algn="ctr"/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แนวคิดที่ 3</a:t>
              </a:r>
              <a:endParaRPr lang="en-US" sz="16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</p:grpSp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2ACD1FDA-7E1D-D994-7CA8-6F60166FB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4" y="1225071"/>
            <a:ext cx="3304033" cy="30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5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6F9D40F2-5E4B-2145-62A4-B85CA768B5BA}"/>
              </a:ext>
            </a:extLst>
          </p:cNvPr>
          <p:cNvSpPr/>
          <p:nvPr/>
        </p:nvSpPr>
        <p:spPr>
          <a:xfrm>
            <a:off x="486892" y="1134767"/>
            <a:ext cx="423033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4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BE98F5-5C9A-7483-B0A9-2D5FA20967E3}"/>
              </a:ext>
            </a:extLst>
          </p:cNvPr>
          <p:cNvSpPr txBox="1"/>
          <p:nvPr/>
        </p:nvSpPr>
        <p:spPr>
          <a:xfrm>
            <a:off x="957015" y="1040172"/>
            <a:ext cx="477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ออกแบบวิธีการแก้ปัญหา</a:t>
            </a:r>
            <a:endParaRPr lang="en-US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B5B52AD-C8B6-3ADB-2D04-EE7FA03467A2}"/>
              </a:ext>
            </a:extLst>
          </p:cNvPr>
          <p:cNvSpPr/>
          <p:nvPr/>
        </p:nvSpPr>
        <p:spPr>
          <a:xfrm>
            <a:off x="909925" y="1661896"/>
            <a:ext cx="11079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เมื่อเลือกวิธีการแก้ปัญหาที่เหมาะสมแล้ว ขั้นตอนต่อไป คือ การออกแบบวิธีการแก้ปัญหา ในการสร้างสรรค์เทคโนโลยีการออกแบบวิธีการแก้ปัญหาจะเริ่มต้นด้วยการสร้างต้นแบบ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6B50EE1-E46A-E65A-8D63-D2427F43D429}"/>
              </a:ext>
            </a:extLst>
          </p:cNvPr>
          <p:cNvSpPr txBox="1"/>
          <p:nvPr/>
        </p:nvSpPr>
        <p:spPr>
          <a:xfrm>
            <a:off x="2652183" y="2802183"/>
            <a:ext cx="92222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ต้นแบบ (</a:t>
            </a:r>
            <a:r>
              <a:rPr lang="en-US" sz="2400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prototype)</a:t>
            </a:r>
            <a:r>
              <a:rPr lang="en-US" sz="2400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คือ การสร้างแบบจำลองของเทคโนโลยีเพื่อตรวจสอบว่าตรงกับความต้องการของผู้ใช้หรือไม่ สิ่งที่เราต้องการจากต้นแบบ คือ </a:t>
            </a:r>
            <a:r>
              <a:rPr lang="th-TH" sz="2400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ความคิดเห็น หรือผลสะท้อนกลับ (</a:t>
            </a:r>
            <a:r>
              <a:rPr lang="en-US" sz="2400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feedback)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จากผู้ใช้ว่าชอบหรือไม่ชอบแนวคิดเทคโนโลยีที่เราออกแบบมาอย่างไร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81D561C-41E2-6D2D-9A8F-F526FDFCC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" y="2950084"/>
            <a:ext cx="3304033" cy="30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3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80581C48-6FED-F450-704C-FB9617DE7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36" t="64541" r="25141" b="14452"/>
          <a:stretch/>
        </p:blipFill>
        <p:spPr>
          <a:xfrm>
            <a:off x="6089993" y="1316464"/>
            <a:ext cx="5198709" cy="2844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D3F37D5D-4F86-9B1D-40CF-868CCD991DBB}"/>
              </a:ext>
            </a:extLst>
          </p:cNvPr>
          <p:cNvSpPr/>
          <p:nvPr/>
        </p:nvSpPr>
        <p:spPr>
          <a:xfrm>
            <a:off x="249382" y="4242967"/>
            <a:ext cx="11693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	</a:t>
            </a:r>
            <a:r>
              <a:rPr lang="th-TH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กราฟด้านบนเป็นกราฟแสดงความสัมพันธ์ระหว่างระยะเวลาโครงการกับมูลค่าที่เกิดจากความผิดพลาด แสดงให้เห็นว่า </a:t>
            </a:r>
            <a:r>
              <a:rPr lang="th-TH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การสร้างต้นแบบช่วยให้เราประหยัดทั้งทรัพยากรเงินและเวลา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4CB1FE3-0061-FA18-EDDE-3D5117909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31" y="1229104"/>
            <a:ext cx="3304033" cy="301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106A4E0D-5862-04CD-C268-CC5180D35AE9}"/>
              </a:ext>
            </a:extLst>
          </p:cNvPr>
          <p:cNvSpPr/>
          <p:nvPr/>
        </p:nvSpPr>
        <p:spPr>
          <a:xfrm>
            <a:off x="254493" y="1808234"/>
            <a:ext cx="116830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	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การออกแบบวิธีการแก้ปัญหาด้วยการสร้างต้นแบบ ทำให้เรา</a:t>
            </a:r>
            <a:r>
              <a:rPr lang="th-TH" sz="2400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สามารถทดสอบสมมติฐานที่เรามีก่อนที่จะลงทุนและลงแรง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สร้างเทคโนโลยีออกมาอย่างเต็มรูปแบบ หลักการสำคัญในการสร้างต้นแบบมี 3 ข้อ</a:t>
            </a:r>
          </a:p>
          <a:p>
            <a:endParaRPr lang="th-TH" sz="24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12A8CAF7-E561-7915-5BC2-D05B53A4DF51}"/>
              </a:ext>
            </a:extLst>
          </p:cNvPr>
          <p:cNvGrpSpPr/>
          <p:nvPr/>
        </p:nvGrpSpPr>
        <p:grpSpPr>
          <a:xfrm>
            <a:off x="8120490" y="3240583"/>
            <a:ext cx="3562478" cy="581025"/>
            <a:chOff x="8635879" y="1140616"/>
            <a:chExt cx="3562478" cy="581025"/>
          </a:xfrm>
        </p:grpSpPr>
        <p:sp>
          <p:nvSpPr>
            <p:cNvPr id="4" name="มนมุมสี่เหลี่ยมผืนผ้าด้านเดียวกัน 17">
              <a:extLst>
                <a:ext uri="{FF2B5EF4-FFF2-40B4-BE49-F238E27FC236}">
                  <a16:creationId xmlns:a16="http://schemas.microsoft.com/office/drawing/2014/main" id="{6BCCB808-8C31-CDD7-231A-9BCC5A525B66}"/>
                </a:ext>
              </a:extLst>
            </p:cNvPr>
            <p:cNvSpPr/>
            <p:nvPr/>
          </p:nvSpPr>
          <p:spPr>
            <a:xfrm rot="5400000" flipH="1">
              <a:off x="10126605" y="-350110"/>
              <a:ext cx="581025" cy="356247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C4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5" name="TextBox 28">
              <a:extLst>
                <a:ext uri="{FF2B5EF4-FFF2-40B4-BE49-F238E27FC236}">
                  <a16:creationId xmlns:a16="http://schemas.microsoft.com/office/drawing/2014/main" id="{10D4162D-BB46-DC4E-6384-03E3041C4B11}"/>
                </a:ext>
              </a:extLst>
            </p:cNvPr>
            <p:cNvSpPr txBox="1"/>
            <p:nvPr/>
          </p:nvSpPr>
          <p:spPr>
            <a:xfrm>
              <a:off x="9383653" y="1169188"/>
              <a:ext cx="2814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ความเหมาะสม (</a:t>
              </a:r>
              <a:r>
                <a:rPr lang="en-US" sz="24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right</a:t>
              </a:r>
              <a:r>
                <a:rPr lang="th-TH" sz="24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)</a:t>
              </a:r>
              <a:endParaRPr lang="en-US" sz="24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23204729-B112-93D9-6D6D-A0AA3AB75F16}"/>
              </a:ext>
            </a:extLst>
          </p:cNvPr>
          <p:cNvGrpSpPr/>
          <p:nvPr/>
        </p:nvGrpSpPr>
        <p:grpSpPr>
          <a:xfrm>
            <a:off x="4196192" y="3240585"/>
            <a:ext cx="3924298" cy="581025"/>
            <a:chOff x="4711581" y="1140618"/>
            <a:chExt cx="3924298" cy="581025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E7E2D59A-7215-A26C-0840-FC3A9CC336A8}"/>
                </a:ext>
              </a:extLst>
            </p:cNvPr>
            <p:cNvSpPr/>
            <p:nvPr/>
          </p:nvSpPr>
          <p:spPr>
            <a:xfrm>
              <a:off x="4711581" y="1140618"/>
              <a:ext cx="3924298" cy="581025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8" name="TextBox 27">
              <a:extLst>
                <a:ext uri="{FF2B5EF4-FFF2-40B4-BE49-F238E27FC236}">
                  <a16:creationId xmlns:a16="http://schemas.microsoft.com/office/drawing/2014/main" id="{D6224E9C-413D-3883-DB63-5AB41A502A8F}"/>
                </a:ext>
              </a:extLst>
            </p:cNvPr>
            <p:cNvSpPr txBox="1"/>
            <p:nvPr/>
          </p:nvSpPr>
          <p:spPr>
            <a:xfrm>
              <a:off x="5804520" y="1169188"/>
              <a:ext cx="2066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ความเร็ว (</a:t>
              </a:r>
              <a:r>
                <a:rPr lang="en-US" sz="24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rapid</a:t>
              </a:r>
              <a:r>
                <a:rPr lang="th-TH" sz="24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)</a:t>
              </a:r>
              <a:endParaRPr lang="en-US" sz="24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3297E99F-BACA-1561-85F3-9A46E73490A9}"/>
              </a:ext>
            </a:extLst>
          </p:cNvPr>
          <p:cNvGrpSpPr/>
          <p:nvPr/>
        </p:nvGrpSpPr>
        <p:grpSpPr>
          <a:xfrm>
            <a:off x="633716" y="3240585"/>
            <a:ext cx="3562478" cy="581025"/>
            <a:chOff x="1149105" y="1140618"/>
            <a:chExt cx="3562478" cy="581025"/>
          </a:xfrm>
        </p:grpSpPr>
        <p:sp>
          <p:nvSpPr>
            <p:cNvPr id="10" name="มนมุมสี่เหลี่ยมผืนผ้าด้านเดียวกัน 9">
              <a:extLst>
                <a:ext uri="{FF2B5EF4-FFF2-40B4-BE49-F238E27FC236}">
                  <a16:creationId xmlns:a16="http://schemas.microsoft.com/office/drawing/2014/main" id="{9D254E3C-07EC-7314-B578-9B3ADA637330}"/>
                </a:ext>
              </a:extLst>
            </p:cNvPr>
            <p:cNvSpPr/>
            <p:nvPr/>
          </p:nvSpPr>
          <p:spPr>
            <a:xfrm rot="16200000">
              <a:off x="2639831" y="-350108"/>
              <a:ext cx="581025" cy="356247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65B2F591-062E-8124-E546-01F82636E598}"/>
                </a:ext>
              </a:extLst>
            </p:cNvPr>
            <p:cNvSpPr txBox="1"/>
            <p:nvPr/>
          </p:nvSpPr>
          <p:spPr>
            <a:xfrm>
              <a:off x="1896878" y="1169188"/>
              <a:ext cx="2066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ความง่าย (</a:t>
              </a:r>
              <a:r>
                <a:rPr lang="en-US" sz="24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rough</a:t>
              </a:r>
              <a:r>
                <a:rPr lang="th-TH" sz="24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)</a:t>
              </a:r>
              <a:endParaRPr lang="en-US" sz="24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</p:grp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70D0C34F-0CB1-E672-7000-5D1D4F1830E4}"/>
              </a:ext>
            </a:extLst>
          </p:cNvPr>
          <p:cNvSpPr/>
          <p:nvPr/>
        </p:nvSpPr>
        <p:spPr>
          <a:xfrm>
            <a:off x="633714" y="3821609"/>
            <a:ext cx="3562477" cy="1714501"/>
          </a:xfrm>
          <a:prstGeom prst="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3" name="วงรี 12">
            <a:extLst>
              <a:ext uri="{FF2B5EF4-FFF2-40B4-BE49-F238E27FC236}">
                <a16:creationId xmlns:a16="http://schemas.microsoft.com/office/drawing/2014/main" id="{17127E7E-1C23-D01B-182A-E42083D02E86}"/>
              </a:ext>
            </a:extLst>
          </p:cNvPr>
          <p:cNvSpPr/>
          <p:nvPr/>
        </p:nvSpPr>
        <p:spPr>
          <a:xfrm>
            <a:off x="725916" y="3307258"/>
            <a:ext cx="447675" cy="44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7C8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1</a:t>
            </a:r>
            <a:endParaRPr lang="en-US" b="1" dirty="0">
              <a:solidFill>
                <a:srgbClr val="FF7C8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E68F3A32-F947-B142-5BFE-930057A2E563}"/>
              </a:ext>
            </a:extLst>
          </p:cNvPr>
          <p:cNvSpPr/>
          <p:nvPr/>
        </p:nvSpPr>
        <p:spPr>
          <a:xfrm>
            <a:off x="4640691" y="3307257"/>
            <a:ext cx="447675" cy="44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9966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endParaRPr lang="en-US" b="1" dirty="0">
              <a:solidFill>
                <a:srgbClr val="FF9966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5" name="วงรี 14">
            <a:extLst>
              <a:ext uri="{FF2B5EF4-FFF2-40B4-BE49-F238E27FC236}">
                <a16:creationId xmlns:a16="http://schemas.microsoft.com/office/drawing/2014/main" id="{3597624C-14EC-4EC5-6BAA-5B2ECA5AF637}"/>
              </a:ext>
            </a:extLst>
          </p:cNvPr>
          <p:cNvSpPr/>
          <p:nvPr/>
        </p:nvSpPr>
        <p:spPr>
          <a:xfrm>
            <a:off x="8393541" y="3307256"/>
            <a:ext cx="447675" cy="4476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FFC44F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3</a:t>
            </a:r>
            <a:endParaRPr lang="en-US" b="1" dirty="0">
              <a:solidFill>
                <a:srgbClr val="FFC44F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49C567A8-779A-DA31-3AE5-BBEC939E50E0}"/>
              </a:ext>
            </a:extLst>
          </p:cNvPr>
          <p:cNvSpPr/>
          <p:nvPr/>
        </p:nvSpPr>
        <p:spPr>
          <a:xfrm>
            <a:off x="4196192" y="3821609"/>
            <a:ext cx="3924298" cy="1714502"/>
          </a:xfrm>
          <a:prstGeom prst="rect">
            <a:avLst/>
          </a:prstGeom>
          <a:solidFill>
            <a:srgbClr val="FFDB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947CADBB-4401-6387-C5B1-AB894D8A0FB8}"/>
              </a:ext>
            </a:extLst>
          </p:cNvPr>
          <p:cNvSpPr/>
          <p:nvPr/>
        </p:nvSpPr>
        <p:spPr>
          <a:xfrm>
            <a:off x="8120489" y="3821608"/>
            <a:ext cx="3562477" cy="1714502"/>
          </a:xfrm>
          <a:prstGeom prst="rect">
            <a:avLst/>
          </a:prstGeom>
          <a:solidFill>
            <a:srgbClr val="FFE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8" name="ลูกศรขวา 13">
            <a:extLst>
              <a:ext uri="{FF2B5EF4-FFF2-40B4-BE49-F238E27FC236}">
                <a16:creationId xmlns:a16="http://schemas.microsoft.com/office/drawing/2014/main" id="{9F57FB55-F137-6521-BD38-657C8412942A}"/>
              </a:ext>
            </a:extLst>
          </p:cNvPr>
          <p:cNvSpPr/>
          <p:nvPr/>
        </p:nvSpPr>
        <p:spPr>
          <a:xfrm>
            <a:off x="633714" y="5067003"/>
            <a:ext cx="11049252" cy="938213"/>
          </a:xfrm>
          <a:prstGeom prst="rightArrow">
            <a:avLst/>
          </a:prstGeom>
          <a:gradFill>
            <a:gsLst>
              <a:gs pos="41000">
                <a:srgbClr val="CBE7AD"/>
              </a:gs>
              <a:gs pos="79000">
                <a:srgbClr val="80C535"/>
              </a:gs>
              <a:gs pos="0">
                <a:srgbClr val="EEF8E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93F78A2B-C80E-B1F5-1DF3-7F56CDC94103}"/>
              </a:ext>
            </a:extLst>
          </p:cNvPr>
          <p:cNvSpPr txBox="1"/>
          <p:nvPr/>
        </p:nvSpPr>
        <p:spPr>
          <a:xfrm>
            <a:off x="800465" y="3951922"/>
            <a:ext cx="322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TH Fah kwang" panose="02000506000000020004" pitchFamily="2" charset="-34"/>
                <a:cs typeface="TH Fah kwang" panose="02000506000000020004" pitchFamily="2" charset="-34"/>
              </a:rPr>
              <a:t>สร้างต้นแบบด้วยวัสดุสามารถสื่อสารได้</a:t>
            </a:r>
          </a:p>
          <a:p>
            <a:pPr algn="ctr"/>
            <a:r>
              <a:rPr lang="th-TH" sz="1800" dirty="0">
                <a:latin typeface="TH Fah kwang" panose="02000506000000020004" pitchFamily="2" charset="-34"/>
                <a:cs typeface="TH Fah kwang" panose="02000506000000020004" pitchFamily="2" charset="-34"/>
              </a:rPr>
              <a:t>แต่ไม่ต้องลงทุนมาก</a:t>
            </a:r>
            <a:endParaRPr lang="en-US" sz="18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63558381-AF9D-E0E6-BB45-4EFDC793329A}"/>
              </a:ext>
            </a:extLst>
          </p:cNvPr>
          <p:cNvSpPr txBox="1"/>
          <p:nvPr/>
        </p:nvSpPr>
        <p:spPr>
          <a:xfrm>
            <a:off x="4543853" y="3951922"/>
            <a:ext cx="3228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TH Fah kwang" panose="02000506000000020004" pitchFamily="2" charset="-34"/>
                <a:cs typeface="TH Fah kwang" panose="02000506000000020004" pitchFamily="2" charset="-34"/>
              </a:rPr>
              <a:t>เน้นความเร็วเพื่อรีบนำต้นแบบไปทดสอบขอความคิดเห็นและปรับปรุง</a:t>
            </a:r>
            <a:endParaRPr lang="en-US" sz="18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7248D79F-00C1-543A-170C-C57763AF3B8D}"/>
              </a:ext>
            </a:extLst>
          </p:cNvPr>
          <p:cNvSpPr txBox="1"/>
          <p:nvPr/>
        </p:nvSpPr>
        <p:spPr>
          <a:xfrm>
            <a:off x="8287239" y="3951922"/>
            <a:ext cx="3228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TH Fah kwang" panose="02000506000000020004" pitchFamily="2" charset="-34"/>
                <a:cs typeface="TH Fah kwang" panose="02000506000000020004" pitchFamily="2" charset="-34"/>
              </a:rPr>
              <a:t>ไม่เพียงสร้างให้เหมือนจริง แต่ออกแบบมาเพื่อทดสอบสมมติฐานที่ผู้คิดเทคโนโลยีต้องการจะหาคำตอบ</a:t>
            </a:r>
            <a:endParaRPr lang="en-US" sz="18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2" name="TextBox 32">
            <a:extLst>
              <a:ext uri="{FF2B5EF4-FFF2-40B4-BE49-F238E27FC236}">
                <a16:creationId xmlns:a16="http://schemas.microsoft.com/office/drawing/2014/main" id="{7AF92842-825F-F011-C304-D10DE2E80A4C}"/>
              </a:ext>
            </a:extLst>
          </p:cNvPr>
          <p:cNvSpPr txBox="1"/>
          <p:nvPr/>
        </p:nvSpPr>
        <p:spPr>
          <a:xfrm>
            <a:off x="633716" y="5336054"/>
            <a:ext cx="308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ได้ผลลัพธ์ประสิทธิภาพต่ำ</a:t>
            </a:r>
            <a:endParaRPr lang="en-US" sz="18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3" name="TextBox 35">
            <a:extLst>
              <a:ext uri="{FF2B5EF4-FFF2-40B4-BE49-F238E27FC236}">
                <a16:creationId xmlns:a16="http://schemas.microsoft.com/office/drawing/2014/main" id="{26CE84C6-2F54-CC7B-64CE-7910CE7DCED5}"/>
              </a:ext>
            </a:extLst>
          </p:cNvPr>
          <p:cNvSpPr txBox="1"/>
          <p:nvPr/>
        </p:nvSpPr>
        <p:spPr>
          <a:xfrm>
            <a:off x="8600041" y="5336056"/>
            <a:ext cx="2603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ได้ผลลัพธ์ประสิทธิภาพสูง</a:t>
            </a:r>
            <a:endParaRPr lang="en-US" sz="18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581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B81DD327-A369-2EF0-CF28-BB7E7E4DC276}"/>
              </a:ext>
            </a:extLst>
          </p:cNvPr>
          <p:cNvSpPr/>
          <p:nvPr/>
        </p:nvSpPr>
        <p:spPr>
          <a:xfrm>
            <a:off x="212572" y="1014975"/>
            <a:ext cx="423033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5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3C3EA-6CB2-6232-232E-C480E0E241D0}"/>
              </a:ext>
            </a:extLst>
          </p:cNvPr>
          <p:cNvSpPr txBox="1"/>
          <p:nvPr/>
        </p:nvSpPr>
        <p:spPr>
          <a:xfrm>
            <a:off x="682695" y="920380"/>
            <a:ext cx="477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ทดสอบ</a:t>
            </a:r>
            <a:endParaRPr lang="en-US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47B1A7FF-5BDA-F482-C6E6-296B53B91794}"/>
              </a:ext>
            </a:extLst>
          </p:cNvPr>
          <p:cNvSpPr/>
          <p:nvPr/>
        </p:nvSpPr>
        <p:spPr>
          <a:xfrm>
            <a:off x="635605" y="1471080"/>
            <a:ext cx="11283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เป็นการทดสอบว่าแนวคิดของเทคโนโลยีนั้น </a:t>
            </a:r>
            <a:r>
              <a:rPr lang="th-TH" sz="2400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ตอบโจทย์ของผู้ใช้งานหรือไม่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มีส่วนใดที่ต้องพัฒนาหรือแก้ไข การทดสอบที่ดี คือ </a:t>
            </a:r>
            <a:r>
              <a:rPr lang="th-TH" sz="2400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การให้ผู้ใช้ได้ทดลองใช้งานต้นแบบของชิ้นงานที่ออกแบบและแสดงความคิดเห็น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วิธีการเก็บความคิดเห็นมีหลายวิธี </a:t>
            </a:r>
            <a:r>
              <a:rPr lang="th-TH" sz="2400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โดยแบบทดสอบที่ดีควรให้ผู้ใช้งานใช้งานได้ง่าย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DF61930-1F2D-E588-61EE-F2CEAD199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133" y="2964048"/>
            <a:ext cx="5230526" cy="2714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A81184A-0805-205D-7573-53A811429FE4}"/>
              </a:ext>
            </a:extLst>
          </p:cNvPr>
          <p:cNvSpPr txBox="1"/>
          <p:nvPr/>
        </p:nvSpPr>
        <p:spPr>
          <a:xfrm>
            <a:off x="7488497" y="3520649"/>
            <a:ext cx="4116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แบบทดสอบการเก็บความคิดเห็นเกี่ยวกับเครื่องชำระเงิน</a:t>
            </a:r>
          </a:p>
          <a:p>
            <a:pPr algn="ctr"/>
            <a:r>
              <a:rPr lang="th-TH" sz="2400" dirty="0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แบบบริการตนเองในซู</a:t>
            </a:r>
            <a:r>
              <a:rPr lang="th-TH" sz="2400" dirty="0" err="1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เปอร์</a:t>
            </a:r>
            <a:r>
              <a:rPr lang="th-TH" sz="2400" dirty="0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มาเก็ต</a:t>
            </a:r>
            <a:endParaRPr lang="en-US" sz="2400" dirty="0">
              <a:solidFill>
                <a:srgbClr val="00B05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36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1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D85A56F7-F26B-FF99-C7AE-4586F16DB46A}"/>
              </a:ext>
            </a:extLst>
          </p:cNvPr>
          <p:cNvSpPr/>
          <p:nvPr/>
        </p:nvSpPr>
        <p:spPr>
          <a:xfrm>
            <a:off x="541809" y="1732707"/>
            <a:ext cx="423033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6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C1EF8D-49B7-BA82-2509-272ACEB1D99B}"/>
              </a:ext>
            </a:extLst>
          </p:cNvPr>
          <p:cNvSpPr txBox="1"/>
          <p:nvPr/>
        </p:nvSpPr>
        <p:spPr>
          <a:xfrm>
            <a:off x="1011932" y="1638112"/>
            <a:ext cx="477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ปรับปรุง แก้ไข และประเมินผล</a:t>
            </a:r>
            <a:endParaRPr lang="en-US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C6BCE573-55DE-2168-CB4A-CAFE4DDB5130}"/>
              </a:ext>
            </a:extLst>
          </p:cNvPr>
          <p:cNvSpPr/>
          <p:nvPr/>
        </p:nvSpPr>
        <p:spPr>
          <a:xfrm>
            <a:off x="952047" y="2317784"/>
            <a:ext cx="5043949" cy="230832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การปรับปรุง แก้ไข และประเมินผลนั้นไม่ได้ทำเพียงครั้งเดียว แต่สามารถทำได้หลายครั้งเพื่อทดสอบองค์ประกอบต่าง ๆ ของชิ้นงานเทคโนโลยี โดยหลักการแล้ว </a:t>
            </a:r>
            <a:r>
              <a:rPr lang="th-TH" sz="2400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ยิ่งทดสอบมากเท่าไร โอกาสที่ชิ้นงานเทคโนโลยีนั้น ๆ จะตอบโจทย์ผู้ใช้และสามารถเอาไปใช้ได้จริงยิ่งมีมากขึ้นเท่านั้น</a:t>
            </a:r>
          </a:p>
        </p:txBody>
      </p: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11D436E5-9C63-B677-1F5C-99A422167183}"/>
              </a:ext>
            </a:extLst>
          </p:cNvPr>
          <p:cNvGrpSpPr/>
          <p:nvPr/>
        </p:nvGrpSpPr>
        <p:grpSpPr>
          <a:xfrm>
            <a:off x="6307259" y="923527"/>
            <a:ext cx="5539527" cy="4398675"/>
            <a:chOff x="6621995" y="1239034"/>
            <a:chExt cx="5539527" cy="4398675"/>
          </a:xfrm>
        </p:grpSpPr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2CB77A93-354B-3C51-CE1C-8F8E9FA6C418}"/>
                </a:ext>
              </a:extLst>
            </p:cNvPr>
            <p:cNvGrpSpPr/>
            <p:nvPr/>
          </p:nvGrpSpPr>
          <p:grpSpPr>
            <a:xfrm>
              <a:off x="7430772" y="3267859"/>
              <a:ext cx="1543050" cy="1314450"/>
              <a:chOff x="5889625" y="2609850"/>
              <a:chExt cx="1543050" cy="1314450"/>
            </a:xfrm>
          </p:grpSpPr>
          <p:sp>
            <p:nvSpPr>
              <p:cNvPr id="6" name="วงรี 5">
                <a:extLst>
                  <a:ext uri="{FF2B5EF4-FFF2-40B4-BE49-F238E27FC236}">
                    <a16:creationId xmlns:a16="http://schemas.microsoft.com/office/drawing/2014/main" id="{9D7B8C65-1120-701F-8760-2844893322EB}"/>
                  </a:ext>
                </a:extLst>
              </p:cNvPr>
              <p:cNvSpPr/>
              <p:nvPr/>
            </p:nvSpPr>
            <p:spPr>
              <a:xfrm>
                <a:off x="6003925" y="2609850"/>
                <a:ext cx="1314450" cy="1314450"/>
              </a:xfrm>
              <a:prstGeom prst="ellipse">
                <a:avLst/>
              </a:prstGeom>
              <a:solidFill>
                <a:srgbClr val="FF9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7" name="TextBox 18">
                <a:extLst>
                  <a:ext uri="{FF2B5EF4-FFF2-40B4-BE49-F238E27FC236}">
                    <a16:creationId xmlns:a16="http://schemas.microsoft.com/office/drawing/2014/main" id="{E6B95C32-3391-E416-6C5D-C12DA2B6FC10}"/>
                  </a:ext>
                </a:extLst>
              </p:cNvPr>
              <p:cNvSpPr txBox="1"/>
              <p:nvPr/>
            </p:nvSpPr>
            <p:spPr>
              <a:xfrm>
                <a:off x="5889625" y="2851576"/>
                <a:ext cx="154305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00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ทดสอบและ</a:t>
                </a:r>
              </a:p>
              <a:p>
                <a:pPr algn="ctr"/>
                <a:r>
                  <a:rPr lang="th-TH" sz="2000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ประเมินผล</a:t>
                </a:r>
                <a:endParaRPr lang="en-US" sz="20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9BE6287E-4011-D8EF-2A4D-98B3358E2261}"/>
                </a:ext>
              </a:extLst>
            </p:cNvPr>
            <p:cNvGrpSpPr/>
            <p:nvPr/>
          </p:nvGrpSpPr>
          <p:grpSpPr>
            <a:xfrm>
              <a:off x="10618472" y="3205945"/>
              <a:ext cx="1543050" cy="1314450"/>
              <a:chOff x="5889625" y="2609850"/>
              <a:chExt cx="1543050" cy="1314450"/>
            </a:xfrm>
          </p:grpSpPr>
          <p:sp>
            <p:nvSpPr>
              <p:cNvPr id="9" name="วงรี 8">
                <a:extLst>
                  <a:ext uri="{FF2B5EF4-FFF2-40B4-BE49-F238E27FC236}">
                    <a16:creationId xmlns:a16="http://schemas.microsoft.com/office/drawing/2014/main" id="{5F8387FB-3AE1-E9AD-B422-146110425445}"/>
                  </a:ext>
                </a:extLst>
              </p:cNvPr>
              <p:cNvSpPr/>
              <p:nvPr/>
            </p:nvSpPr>
            <p:spPr>
              <a:xfrm>
                <a:off x="6003925" y="2609850"/>
                <a:ext cx="1314450" cy="131445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10" name="TextBox 21">
                <a:extLst>
                  <a:ext uri="{FF2B5EF4-FFF2-40B4-BE49-F238E27FC236}">
                    <a16:creationId xmlns:a16="http://schemas.microsoft.com/office/drawing/2014/main" id="{4DD5B832-9803-5221-71C5-BE9688191627}"/>
                  </a:ext>
                </a:extLst>
              </p:cNvPr>
              <p:cNvSpPr txBox="1"/>
              <p:nvPr/>
            </p:nvSpPr>
            <p:spPr>
              <a:xfrm>
                <a:off x="5889625" y="3036242"/>
                <a:ext cx="15430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000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ต้นแบบ</a:t>
                </a:r>
                <a:endParaRPr lang="en-US" sz="20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sp>
          <p:nvSpPr>
            <p:cNvPr id="11" name="ส่วนโค้ง 10">
              <a:extLst>
                <a:ext uri="{FF2B5EF4-FFF2-40B4-BE49-F238E27FC236}">
                  <a16:creationId xmlns:a16="http://schemas.microsoft.com/office/drawing/2014/main" id="{48066CF8-5A26-2C17-C4DA-69BE812F81FD}"/>
                </a:ext>
              </a:extLst>
            </p:cNvPr>
            <p:cNvSpPr/>
            <p:nvPr/>
          </p:nvSpPr>
          <p:spPr>
            <a:xfrm>
              <a:off x="7932422" y="1665426"/>
              <a:ext cx="3127375" cy="3081039"/>
            </a:xfrm>
            <a:prstGeom prst="arc">
              <a:avLst>
                <a:gd name="adj1" fmla="val 10643711"/>
                <a:gd name="adj2" fmla="val 14897109"/>
              </a:avLst>
            </a:prstGeom>
            <a:ln w="38100">
              <a:solidFill>
                <a:srgbClr val="FF7C8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2" name="ส่วนโค้ง 11">
              <a:extLst>
                <a:ext uri="{FF2B5EF4-FFF2-40B4-BE49-F238E27FC236}">
                  <a16:creationId xmlns:a16="http://schemas.microsoft.com/office/drawing/2014/main" id="{DB4CC838-7D0E-00C8-AD43-FB01CABE4AB8}"/>
                </a:ext>
              </a:extLst>
            </p:cNvPr>
            <p:cNvSpPr/>
            <p:nvPr/>
          </p:nvSpPr>
          <p:spPr>
            <a:xfrm>
              <a:off x="8703948" y="1727339"/>
              <a:ext cx="2800350" cy="3081039"/>
            </a:xfrm>
            <a:prstGeom prst="arc">
              <a:avLst>
                <a:gd name="adj1" fmla="val 16805620"/>
                <a:gd name="adj2" fmla="val 21124912"/>
              </a:avLst>
            </a:prstGeom>
            <a:ln w="38100">
              <a:solidFill>
                <a:srgbClr val="FF7C8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3" name="ส่วนโค้ง 12">
              <a:extLst>
                <a:ext uri="{FF2B5EF4-FFF2-40B4-BE49-F238E27FC236}">
                  <a16:creationId xmlns:a16="http://schemas.microsoft.com/office/drawing/2014/main" id="{0F27259C-5371-BBC5-3263-F0AAEB5B5AE3}"/>
                </a:ext>
              </a:extLst>
            </p:cNvPr>
            <p:cNvSpPr/>
            <p:nvPr/>
          </p:nvSpPr>
          <p:spPr>
            <a:xfrm>
              <a:off x="7932422" y="2153730"/>
              <a:ext cx="3571875" cy="3081039"/>
            </a:xfrm>
            <a:prstGeom prst="arc">
              <a:avLst>
                <a:gd name="adj1" fmla="val 1994243"/>
                <a:gd name="adj2" fmla="val 8705493"/>
              </a:avLst>
            </a:prstGeom>
            <a:ln w="38100">
              <a:solidFill>
                <a:srgbClr val="FF7C8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4" name="TextBox 5">
              <a:extLst>
                <a:ext uri="{FF2B5EF4-FFF2-40B4-BE49-F238E27FC236}">
                  <a16:creationId xmlns:a16="http://schemas.microsoft.com/office/drawing/2014/main" id="{C288C4A1-B258-4CB8-2C14-72C6962DDC0D}"/>
                </a:ext>
              </a:extLst>
            </p:cNvPr>
            <p:cNvSpPr txBox="1"/>
            <p:nvPr/>
          </p:nvSpPr>
          <p:spPr>
            <a:xfrm>
              <a:off x="7313297" y="2138550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FF505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เรียนรู้</a:t>
              </a:r>
              <a:endParaRPr lang="en-US" sz="1800" b="1" dirty="0">
                <a:solidFill>
                  <a:srgbClr val="FF505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9E92FFE4-6ADC-69B1-0BB3-8E410D5FB9AA}"/>
                </a:ext>
              </a:extLst>
            </p:cNvPr>
            <p:cNvSpPr txBox="1"/>
            <p:nvPr/>
          </p:nvSpPr>
          <p:spPr>
            <a:xfrm>
              <a:off x="11342372" y="2153730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FF505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สร้าง</a:t>
              </a:r>
              <a:endParaRPr lang="en-US" sz="1800" b="1" dirty="0">
                <a:solidFill>
                  <a:srgbClr val="FF505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8FAE0AD1-05D7-DCC3-43BD-5E387357C646}"/>
                </a:ext>
              </a:extLst>
            </p:cNvPr>
            <p:cNvSpPr txBox="1"/>
            <p:nvPr/>
          </p:nvSpPr>
          <p:spPr>
            <a:xfrm>
              <a:off x="9370697" y="5268377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800" b="1" dirty="0">
                  <a:solidFill>
                    <a:srgbClr val="FF505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วัดผล</a:t>
              </a:r>
              <a:endParaRPr lang="en-US" sz="1800" b="1" dirty="0">
                <a:solidFill>
                  <a:srgbClr val="FF505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7DEF496D-7808-2F8B-9551-D95A40199F04}"/>
                </a:ext>
              </a:extLst>
            </p:cNvPr>
            <p:cNvGrpSpPr/>
            <p:nvPr/>
          </p:nvGrpSpPr>
          <p:grpSpPr>
            <a:xfrm>
              <a:off x="8863695" y="1239034"/>
              <a:ext cx="1543050" cy="1314450"/>
              <a:chOff x="5893798" y="2295227"/>
              <a:chExt cx="1543050" cy="1314450"/>
            </a:xfrm>
          </p:grpSpPr>
          <p:grpSp>
            <p:nvGrpSpPr>
              <p:cNvPr id="18" name="กลุ่ม 17">
                <a:extLst>
                  <a:ext uri="{FF2B5EF4-FFF2-40B4-BE49-F238E27FC236}">
                    <a16:creationId xmlns:a16="http://schemas.microsoft.com/office/drawing/2014/main" id="{FDFDB6B1-F489-15DB-FC25-5E0CF14F48EF}"/>
                  </a:ext>
                </a:extLst>
              </p:cNvPr>
              <p:cNvGrpSpPr/>
              <p:nvPr/>
            </p:nvGrpSpPr>
            <p:grpSpPr>
              <a:xfrm>
                <a:off x="5893798" y="2295227"/>
                <a:ext cx="1543050" cy="1314450"/>
                <a:chOff x="5893798" y="2609850"/>
                <a:chExt cx="1543050" cy="1314450"/>
              </a:xfrm>
            </p:grpSpPr>
            <p:sp>
              <p:nvSpPr>
                <p:cNvPr id="20" name="วงรี 19">
                  <a:extLst>
                    <a:ext uri="{FF2B5EF4-FFF2-40B4-BE49-F238E27FC236}">
                      <a16:creationId xmlns:a16="http://schemas.microsoft.com/office/drawing/2014/main" id="{219B22CA-D7E7-681C-65A0-E97752EE5BAC}"/>
                    </a:ext>
                  </a:extLst>
                </p:cNvPr>
                <p:cNvSpPr/>
                <p:nvPr/>
              </p:nvSpPr>
              <p:spPr>
                <a:xfrm>
                  <a:off x="6003925" y="2609850"/>
                  <a:ext cx="1314450" cy="1314450"/>
                </a:xfrm>
                <a:prstGeom prst="ellipse">
                  <a:avLst/>
                </a:prstGeom>
                <a:solidFill>
                  <a:srgbClr val="80C53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  <p:sp>
              <p:nvSpPr>
                <p:cNvPr id="21" name="TextBox 6">
                  <a:extLst>
                    <a:ext uri="{FF2B5EF4-FFF2-40B4-BE49-F238E27FC236}">
                      <a16:creationId xmlns:a16="http://schemas.microsoft.com/office/drawing/2014/main" id="{790A3139-1B08-416C-B800-A9E687E8E38B}"/>
                    </a:ext>
                  </a:extLst>
                </p:cNvPr>
                <p:cNvSpPr txBox="1"/>
                <p:nvPr/>
              </p:nvSpPr>
              <p:spPr>
                <a:xfrm>
                  <a:off x="5893798" y="3247756"/>
                  <a:ext cx="154305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000" b="1" dirty="0">
                      <a:solidFill>
                        <a:schemeClr val="bg1"/>
                      </a:solidFill>
                      <a:latin typeface="TH Fah kwang" panose="02000506000000020004" pitchFamily="2" charset="-34"/>
                      <a:cs typeface="TH Fah kwang" panose="02000506000000020004" pitchFamily="2" charset="-34"/>
                    </a:rPr>
                    <a:t>ออกแบบ</a:t>
                  </a:r>
                  <a:endParaRPr lang="en-US" sz="2000" b="1" dirty="0">
                    <a:solidFill>
                      <a:schemeClr val="bg1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</p:grpSp>
          <p:pic>
            <p:nvPicPr>
              <p:cNvPr id="19" name="รูปภาพ 18">
                <a:extLst>
                  <a:ext uri="{FF2B5EF4-FFF2-40B4-BE49-F238E27FC236}">
                    <a16:creationId xmlns:a16="http://schemas.microsoft.com/office/drawing/2014/main" id="{254B9617-994F-E447-9322-3D2A9114D9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14078" y="2438989"/>
                <a:ext cx="494143" cy="494143"/>
              </a:xfrm>
              <a:prstGeom prst="rect">
                <a:avLst/>
              </a:prstGeom>
            </p:spPr>
          </p:pic>
        </p:grpSp>
        <p:pic>
          <p:nvPicPr>
            <p:cNvPr id="22" name="รูปภาพ 21">
              <a:extLst>
                <a:ext uri="{FF2B5EF4-FFF2-40B4-BE49-F238E27FC236}">
                  <a16:creationId xmlns:a16="http://schemas.microsoft.com/office/drawing/2014/main" id="{996FC69A-8C7B-FEB4-2865-5CEF25C24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1995" y="3694249"/>
              <a:ext cx="786552" cy="786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3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9096C3B-2EE5-D581-65A3-B09B8E9B2E48}"/>
              </a:ext>
            </a:extLst>
          </p:cNvPr>
          <p:cNvGrpSpPr/>
          <p:nvPr/>
        </p:nvGrpSpPr>
        <p:grpSpPr>
          <a:xfrm>
            <a:off x="1492233" y="2704045"/>
            <a:ext cx="9351543" cy="3011592"/>
            <a:chOff x="1709522" y="2209799"/>
            <a:chExt cx="9857461" cy="4638675"/>
          </a:xfrm>
        </p:grpSpPr>
        <p:sp>
          <p:nvSpPr>
            <p:cNvPr id="3" name="สี่เหลี่ยมผืนผ้ามุมมน 6">
              <a:extLst>
                <a:ext uri="{FF2B5EF4-FFF2-40B4-BE49-F238E27FC236}">
                  <a16:creationId xmlns:a16="http://schemas.microsoft.com/office/drawing/2014/main" id="{355BA2AF-ABC6-407D-E154-8EA98C4602D2}"/>
                </a:ext>
              </a:extLst>
            </p:cNvPr>
            <p:cNvSpPr/>
            <p:nvPr/>
          </p:nvSpPr>
          <p:spPr>
            <a:xfrm>
              <a:off x="1709522" y="2452663"/>
              <a:ext cx="9857461" cy="4395811"/>
            </a:xfrm>
            <a:prstGeom prst="roundRect">
              <a:avLst>
                <a:gd name="adj" fmla="val 3197"/>
              </a:avLst>
            </a:prstGeom>
            <a:solidFill>
              <a:schemeClr val="bg1"/>
            </a:solidFill>
            <a:ln w="190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" name="สี่เหลี่ยมผืนผ้ามุมมน 7">
              <a:extLst>
                <a:ext uri="{FF2B5EF4-FFF2-40B4-BE49-F238E27FC236}">
                  <a16:creationId xmlns:a16="http://schemas.microsoft.com/office/drawing/2014/main" id="{438FBE20-72D2-4F8B-0C0F-788DCC0A423E}"/>
                </a:ext>
              </a:extLst>
            </p:cNvPr>
            <p:cNvSpPr/>
            <p:nvPr/>
          </p:nvSpPr>
          <p:spPr>
            <a:xfrm>
              <a:off x="4639194" y="2209799"/>
              <a:ext cx="3998115" cy="478633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การนำเสนอผลงานผ่านสตอรีบอร์ด</a:t>
              </a:r>
              <a:endParaRPr lang="en-US" sz="16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8211D388-969F-AC15-A568-459CE2C75CC3}"/>
              </a:ext>
            </a:extLst>
          </p:cNvPr>
          <p:cNvGrpSpPr/>
          <p:nvPr/>
        </p:nvGrpSpPr>
        <p:grpSpPr>
          <a:xfrm>
            <a:off x="1669320" y="3344534"/>
            <a:ext cx="2531813" cy="945227"/>
            <a:chOff x="1841605" y="3018767"/>
            <a:chExt cx="3082735" cy="1716974"/>
          </a:xfrm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B678C4DD-1D8D-66B7-50D1-7A65D5A95038}"/>
                </a:ext>
              </a:extLst>
            </p:cNvPr>
            <p:cNvSpPr/>
            <p:nvPr/>
          </p:nvSpPr>
          <p:spPr>
            <a:xfrm>
              <a:off x="1841605" y="3018767"/>
              <a:ext cx="3082735" cy="1716974"/>
            </a:xfrm>
            <a:prstGeom prst="rect">
              <a:avLst/>
            </a:prstGeom>
            <a:solidFill>
              <a:srgbClr val="FFD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7" name="วงรี 6">
              <a:extLst>
                <a:ext uri="{FF2B5EF4-FFF2-40B4-BE49-F238E27FC236}">
                  <a16:creationId xmlns:a16="http://schemas.microsoft.com/office/drawing/2014/main" id="{4AA600B1-2990-0994-92C3-A17851F57F33}"/>
                </a:ext>
              </a:extLst>
            </p:cNvPr>
            <p:cNvSpPr/>
            <p:nvPr/>
          </p:nvSpPr>
          <p:spPr>
            <a:xfrm>
              <a:off x="2020218" y="3186089"/>
              <a:ext cx="349413" cy="349413"/>
            </a:xfrm>
            <a:prstGeom prst="ellipse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1</a:t>
              </a:r>
              <a:endParaRPr lang="en-US" sz="1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3CC604F8-C0C4-9497-5162-98EA5ADC03B0}"/>
                </a:ext>
              </a:extLst>
            </p:cNvPr>
            <p:cNvSpPr/>
            <p:nvPr/>
          </p:nvSpPr>
          <p:spPr>
            <a:xfrm>
              <a:off x="2332108" y="3073350"/>
              <a:ext cx="2216153" cy="61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ปัญหาที่ต้องการแก้</a:t>
              </a:r>
            </a:p>
          </p:txBody>
        </p: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C432F636-79BA-E6A7-6A8B-20E9C36B2659}"/>
                </a:ext>
              </a:extLst>
            </p:cNvPr>
            <p:cNvGrpSpPr/>
            <p:nvPr/>
          </p:nvGrpSpPr>
          <p:grpSpPr>
            <a:xfrm>
              <a:off x="2194924" y="3876675"/>
              <a:ext cx="2285184" cy="447675"/>
              <a:chOff x="2194924" y="3876675"/>
              <a:chExt cx="2285184" cy="447675"/>
            </a:xfrm>
          </p:grpSpPr>
          <p:cxnSp>
            <p:nvCxnSpPr>
              <p:cNvPr id="10" name="ตัวเชื่อมต่อตรง 9">
                <a:extLst>
                  <a:ext uri="{FF2B5EF4-FFF2-40B4-BE49-F238E27FC236}">
                    <a16:creationId xmlns:a16="http://schemas.microsoft.com/office/drawing/2014/main" id="{547C302E-DED2-AD63-9EB7-BD06197E308E}"/>
                  </a:ext>
                </a:extLst>
              </p:cNvPr>
              <p:cNvCxnSpPr/>
              <p:nvPr/>
            </p:nvCxnSpPr>
            <p:spPr>
              <a:xfrm>
                <a:off x="2194924" y="3876675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ตัวเชื่อมต่อตรง 10">
                <a:extLst>
                  <a:ext uri="{FF2B5EF4-FFF2-40B4-BE49-F238E27FC236}">
                    <a16:creationId xmlns:a16="http://schemas.microsoft.com/office/drawing/2014/main" id="{DC165FFC-B7BC-BF47-41FB-9E5E2C850ED4}"/>
                  </a:ext>
                </a:extLst>
              </p:cNvPr>
              <p:cNvCxnSpPr/>
              <p:nvPr/>
            </p:nvCxnSpPr>
            <p:spPr>
              <a:xfrm>
                <a:off x="2194924" y="40957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ตัวเชื่อมต่อตรง 11">
                <a:extLst>
                  <a:ext uri="{FF2B5EF4-FFF2-40B4-BE49-F238E27FC236}">
                    <a16:creationId xmlns:a16="http://schemas.microsoft.com/office/drawing/2014/main" id="{7F901D7B-EC1A-6CF4-AC0D-3ED69DF420BA}"/>
                  </a:ext>
                </a:extLst>
              </p:cNvPr>
              <p:cNvCxnSpPr/>
              <p:nvPr/>
            </p:nvCxnSpPr>
            <p:spPr>
              <a:xfrm>
                <a:off x="2194924" y="43243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96DCC8B5-4022-CC5E-0D67-C8E6A0458A98}"/>
              </a:ext>
            </a:extLst>
          </p:cNvPr>
          <p:cNvGrpSpPr/>
          <p:nvPr/>
        </p:nvGrpSpPr>
        <p:grpSpPr>
          <a:xfrm>
            <a:off x="4924601" y="3346372"/>
            <a:ext cx="2531813" cy="945227"/>
            <a:chOff x="5096886" y="3020605"/>
            <a:chExt cx="3082735" cy="1716974"/>
          </a:xfrm>
        </p:grpSpPr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77D6260E-43B6-937C-A48A-2353CE94114E}"/>
                </a:ext>
              </a:extLst>
            </p:cNvPr>
            <p:cNvSpPr/>
            <p:nvPr/>
          </p:nvSpPr>
          <p:spPr>
            <a:xfrm>
              <a:off x="5096886" y="3020605"/>
              <a:ext cx="3082735" cy="1716974"/>
            </a:xfrm>
            <a:prstGeom prst="rect">
              <a:avLst/>
            </a:prstGeom>
            <a:solidFill>
              <a:srgbClr val="FFD5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id="{8E50FE2D-CF2C-3621-6379-E40502D1994E}"/>
                </a:ext>
              </a:extLst>
            </p:cNvPr>
            <p:cNvSpPr/>
            <p:nvPr/>
          </p:nvSpPr>
          <p:spPr>
            <a:xfrm>
              <a:off x="5270501" y="3186090"/>
              <a:ext cx="349413" cy="349413"/>
            </a:xfrm>
            <a:prstGeom prst="ellipse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2</a:t>
              </a:r>
              <a:endParaRPr lang="en-US" sz="1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65707A31-CBC1-E233-B083-6283C10CE57B}"/>
                </a:ext>
              </a:extLst>
            </p:cNvPr>
            <p:cNvSpPr/>
            <p:nvPr/>
          </p:nvSpPr>
          <p:spPr>
            <a:xfrm>
              <a:off x="5600081" y="3039360"/>
              <a:ext cx="2407472" cy="61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ข้อมูลที่พบเกี่ยวกับปัญหา</a:t>
              </a:r>
              <a:endParaRPr lang="en-US" sz="16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5C3F5DD8-F725-A6F9-073C-D18AE3FA82E1}"/>
                </a:ext>
              </a:extLst>
            </p:cNvPr>
            <p:cNvGrpSpPr/>
            <p:nvPr/>
          </p:nvGrpSpPr>
          <p:grpSpPr>
            <a:xfrm>
              <a:off x="5495662" y="3876675"/>
              <a:ext cx="2285184" cy="447675"/>
              <a:chOff x="2194924" y="3876675"/>
              <a:chExt cx="2285184" cy="447675"/>
            </a:xfrm>
          </p:grpSpPr>
          <p:cxnSp>
            <p:nvCxnSpPr>
              <p:cNvPr id="18" name="ตัวเชื่อมต่อตรง 17">
                <a:extLst>
                  <a:ext uri="{FF2B5EF4-FFF2-40B4-BE49-F238E27FC236}">
                    <a16:creationId xmlns:a16="http://schemas.microsoft.com/office/drawing/2014/main" id="{749875B3-24F3-064C-DF19-E0FA75AE80BB}"/>
                  </a:ext>
                </a:extLst>
              </p:cNvPr>
              <p:cNvCxnSpPr/>
              <p:nvPr/>
            </p:nvCxnSpPr>
            <p:spPr>
              <a:xfrm>
                <a:off x="2194924" y="3876675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ตัวเชื่อมต่อตรง 18">
                <a:extLst>
                  <a:ext uri="{FF2B5EF4-FFF2-40B4-BE49-F238E27FC236}">
                    <a16:creationId xmlns:a16="http://schemas.microsoft.com/office/drawing/2014/main" id="{2AD6515E-2B13-CCC2-EC3D-8C524D856044}"/>
                  </a:ext>
                </a:extLst>
              </p:cNvPr>
              <p:cNvCxnSpPr/>
              <p:nvPr/>
            </p:nvCxnSpPr>
            <p:spPr>
              <a:xfrm>
                <a:off x="2194924" y="40957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ตัวเชื่อมต่อตรง 19">
                <a:extLst>
                  <a:ext uri="{FF2B5EF4-FFF2-40B4-BE49-F238E27FC236}">
                    <a16:creationId xmlns:a16="http://schemas.microsoft.com/office/drawing/2014/main" id="{0DDD2E14-A5A6-E674-E3D8-20BDD80B41BB}"/>
                  </a:ext>
                </a:extLst>
              </p:cNvPr>
              <p:cNvCxnSpPr/>
              <p:nvPr/>
            </p:nvCxnSpPr>
            <p:spPr>
              <a:xfrm>
                <a:off x="2194924" y="43243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E2753ACC-E1B0-3450-72B4-06D42C26B030}"/>
              </a:ext>
            </a:extLst>
          </p:cNvPr>
          <p:cNvGrpSpPr/>
          <p:nvPr/>
        </p:nvGrpSpPr>
        <p:grpSpPr>
          <a:xfrm>
            <a:off x="8179883" y="3342418"/>
            <a:ext cx="2531813" cy="947342"/>
            <a:chOff x="8352168" y="3014924"/>
            <a:chExt cx="3082735" cy="1720816"/>
          </a:xfrm>
        </p:grpSpPr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id="{FA63A989-60C1-7D53-BD40-F6C7D2309CC7}"/>
                </a:ext>
              </a:extLst>
            </p:cNvPr>
            <p:cNvSpPr/>
            <p:nvPr/>
          </p:nvSpPr>
          <p:spPr>
            <a:xfrm>
              <a:off x="8352168" y="3018766"/>
              <a:ext cx="3082735" cy="1716974"/>
            </a:xfrm>
            <a:prstGeom prst="rect">
              <a:avLst/>
            </a:prstGeom>
            <a:solidFill>
              <a:srgbClr val="FFE8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23" name="วงรี 22">
              <a:extLst>
                <a:ext uri="{FF2B5EF4-FFF2-40B4-BE49-F238E27FC236}">
                  <a16:creationId xmlns:a16="http://schemas.microsoft.com/office/drawing/2014/main" id="{05C74292-7602-C89C-8510-778DF74600F8}"/>
                </a:ext>
              </a:extLst>
            </p:cNvPr>
            <p:cNvSpPr/>
            <p:nvPr/>
          </p:nvSpPr>
          <p:spPr>
            <a:xfrm>
              <a:off x="8544843" y="3186090"/>
              <a:ext cx="349413" cy="349413"/>
            </a:xfrm>
            <a:prstGeom prst="ellipse">
              <a:avLst/>
            </a:prstGeom>
            <a:solidFill>
              <a:srgbClr val="FF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3</a:t>
              </a:r>
              <a:endParaRPr lang="en-US" sz="1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24" name="สี่เหลี่ยมผืนผ้า 23">
              <a:extLst>
                <a:ext uri="{FF2B5EF4-FFF2-40B4-BE49-F238E27FC236}">
                  <a16:creationId xmlns:a16="http://schemas.microsoft.com/office/drawing/2014/main" id="{23875318-DD20-12EA-C730-403A62B5E3B3}"/>
                </a:ext>
              </a:extLst>
            </p:cNvPr>
            <p:cNvSpPr/>
            <p:nvPr/>
          </p:nvSpPr>
          <p:spPr>
            <a:xfrm>
              <a:off x="8963171" y="3014924"/>
              <a:ext cx="2145329" cy="61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แนวทางการแก้ปัญหา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EA2AFEF5-9DD8-6174-4F08-B4D9B73A52AF}"/>
                </a:ext>
              </a:extLst>
            </p:cNvPr>
            <p:cNvGrpSpPr/>
            <p:nvPr/>
          </p:nvGrpSpPr>
          <p:grpSpPr>
            <a:xfrm>
              <a:off x="8750943" y="3879092"/>
              <a:ext cx="2285184" cy="447675"/>
              <a:chOff x="2194924" y="3876675"/>
              <a:chExt cx="2285184" cy="447675"/>
            </a:xfrm>
          </p:grpSpPr>
          <p:cxnSp>
            <p:nvCxnSpPr>
              <p:cNvPr id="26" name="ตัวเชื่อมต่อตรง 25">
                <a:extLst>
                  <a:ext uri="{FF2B5EF4-FFF2-40B4-BE49-F238E27FC236}">
                    <a16:creationId xmlns:a16="http://schemas.microsoft.com/office/drawing/2014/main" id="{614CAF3A-9AFE-F46D-922D-868210D2158E}"/>
                  </a:ext>
                </a:extLst>
              </p:cNvPr>
              <p:cNvCxnSpPr/>
              <p:nvPr/>
            </p:nvCxnSpPr>
            <p:spPr>
              <a:xfrm>
                <a:off x="2194924" y="3876675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ตัวเชื่อมต่อตรง 26">
                <a:extLst>
                  <a:ext uri="{FF2B5EF4-FFF2-40B4-BE49-F238E27FC236}">
                    <a16:creationId xmlns:a16="http://schemas.microsoft.com/office/drawing/2014/main" id="{933D244C-C226-493C-3B65-F87ABF7BE3CD}"/>
                  </a:ext>
                </a:extLst>
              </p:cNvPr>
              <p:cNvCxnSpPr/>
              <p:nvPr/>
            </p:nvCxnSpPr>
            <p:spPr>
              <a:xfrm>
                <a:off x="2194924" y="40957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ตัวเชื่อมต่อตรง 27">
                <a:extLst>
                  <a:ext uri="{FF2B5EF4-FFF2-40B4-BE49-F238E27FC236}">
                    <a16:creationId xmlns:a16="http://schemas.microsoft.com/office/drawing/2014/main" id="{5BB97D9D-5248-C7CB-A149-FADD949EE33A}"/>
                  </a:ext>
                </a:extLst>
              </p:cNvPr>
              <p:cNvCxnSpPr/>
              <p:nvPr/>
            </p:nvCxnSpPr>
            <p:spPr>
              <a:xfrm>
                <a:off x="2194924" y="43243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D5ADCB37-FC8E-BFA3-ABD0-6615A6F138FE}"/>
              </a:ext>
            </a:extLst>
          </p:cNvPr>
          <p:cNvGrpSpPr/>
          <p:nvPr/>
        </p:nvGrpSpPr>
        <p:grpSpPr>
          <a:xfrm>
            <a:off x="1669320" y="4619124"/>
            <a:ext cx="2531813" cy="945227"/>
            <a:chOff x="1841605" y="4861531"/>
            <a:chExt cx="3082735" cy="1716974"/>
          </a:xfrm>
        </p:grpSpPr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AAA3938C-70E9-70FD-A1E0-C5F11B970087}"/>
                </a:ext>
              </a:extLst>
            </p:cNvPr>
            <p:cNvSpPr/>
            <p:nvPr/>
          </p:nvSpPr>
          <p:spPr>
            <a:xfrm>
              <a:off x="1841605" y="4861531"/>
              <a:ext cx="3082735" cy="1716974"/>
            </a:xfrm>
            <a:prstGeom prst="rect">
              <a:avLst/>
            </a:prstGeom>
            <a:solidFill>
              <a:srgbClr val="FFE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1" name="วงรี 30">
              <a:extLst>
                <a:ext uri="{FF2B5EF4-FFF2-40B4-BE49-F238E27FC236}">
                  <a16:creationId xmlns:a16="http://schemas.microsoft.com/office/drawing/2014/main" id="{098C3CCD-6F79-BB5E-0B55-2C4E7F4F12B4}"/>
                </a:ext>
              </a:extLst>
            </p:cNvPr>
            <p:cNvSpPr/>
            <p:nvPr/>
          </p:nvSpPr>
          <p:spPr>
            <a:xfrm>
              <a:off x="2020218" y="5035666"/>
              <a:ext cx="349413" cy="349413"/>
            </a:xfrm>
            <a:prstGeom prst="ellipse">
              <a:avLst/>
            </a:prstGeom>
            <a:solidFill>
              <a:srgbClr val="FFBC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4</a:t>
              </a:r>
              <a:endParaRPr lang="en-US" sz="1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AAA9E136-24C6-D136-C90A-3656D39E1586}"/>
                </a:ext>
              </a:extLst>
            </p:cNvPr>
            <p:cNvSpPr/>
            <p:nvPr/>
          </p:nvSpPr>
          <p:spPr>
            <a:xfrm>
              <a:off x="2343697" y="4873838"/>
              <a:ext cx="1800906" cy="61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การทดลอง</a:t>
              </a:r>
            </a:p>
          </p:txBody>
        </p:sp>
        <p:grpSp>
          <p:nvGrpSpPr>
            <p:cNvPr id="33" name="กลุ่ม 32">
              <a:extLst>
                <a:ext uri="{FF2B5EF4-FFF2-40B4-BE49-F238E27FC236}">
                  <a16:creationId xmlns:a16="http://schemas.microsoft.com/office/drawing/2014/main" id="{5352328F-2E80-0D97-751C-F44045BB42AC}"/>
                </a:ext>
              </a:extLst>
            </p:cNvPr>
            <p:cNvGrpSpPr/>
            <p:nvPr/>
          </p:nvGrpSpPr>
          <p:grpSpPr>
            <a:xfrm>
              <a:off x="2194924" y="5803185"/>
              <a:ext cx="2285184" cy="447675"/>
              <a:chOff x="2194924" y="3876675"/>
              <a:chExt cx="2285184" cy="447675"/>
            </a:xfrm>
          </p:grpSpPr>
          <p:cxnSp>
            <p:nvCxnSpPr>
              <p:cNvPr id="34" name="ตัวเชื่อมต่อตรง 33">
                <a:extLst>
                  <a:ext uri="{FF2B5EF4-FFF2-40B4-BE49-F238E27FC236}">
                    <a16:creationId xmlns:a16="http://schemas.microsoft.com/office/drawing/2014/main" id="{83C40B5E-02C7-FC51-58E3-C889620AFF93}"/>
                  </a:ext>
                </a:extLst>
              </p:cNvPr>
              <p:cNvCxnSpPr/>
              <p:nvPr/>
            </p:nvCxnSpPr>
            <p:spPr>
              <a:xfrm>
                <a:off x="2194924" y="3876675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ตัวเชื่อมต่อตรง 34">
                <a:extLst>
                  <a:ext uri="{FF2B5EF4-FFF2-40B4-BE49-F238E27FC236}">
                    <a16:creationId xmlns:a16="http://schemas.microsoft.com/office/drawing/2014/main" id="{EB651A87-B7C1-8B52-EFC5-FE132A236561}"/>
                  </a:ext>
                </a:extLst>
              </p:cNvPr>
              <p:cNvCxnSpPr/>
              <p:nvPr/>
            </p:nvCxnSpPr>
            <p:spPr>
              <a:xfrm>
                <a:off x="2194924" y="40957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ตัวเชื่อมต่อตรง 35">
                <a:extLst>
                  <a:ext uri="{FF2B5EF4-FFF2-40B4-BE49-F238E27FC236}">
                    <a16:creationId xmlns:a16="http://schemas.microsoft.com/office/drawing/2014/main" id="{A60B8BBC-0EF6-E7B4-A2CA-EA14EB9A8EBB}"/>
                  </a:ext>
                </a:extLst>
              </p:cNvPr>
              <p:cNvCxnSpPr/>
              <p:nvPr/>
            </p:nvCxnSpPr>
            <p:spPr>
              <a:xfrm>
                <a:off x="2194924" y="43243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กลุ่ม 36">
            <a:extLst>
              <a:ext uri="{FF2B5EF4-FFF2-40B4-BE49-F238E27FC236}">
                <a16:creationId xmlns:a16="http://schemas.microsoft.com/office/drawing/2014/main" id="{EACA45D5-91A6-4C8D-A235-E4933AD8052A}"/>
              </a:ext>
            </a:extLst>
          </p:cNvPr>
          <p:cNvGrpSpPr/>
          <p:nvPr/>
        </p:nvGrpSpPr>
        <p:grpSpPr>
          <a:xfrm>
            <a:off x="4924601" y="4607203"/>
            <a:ext cx="2908189" cy="945227"/>
            <a:chOff x="5096886" y="4838376"/>
            <a:chExt cx="3233218" cy="1716974"/>
          </a:xfrm>
        </p:grpSpPr>
        <p:sp>
          <p:nvSpPr>
            <p:cNvPr id="38" name="สี่เหลี่ยมผืนผ้า 37">
              <a:extLst>
                <a:ext uri="{FF2B5EF4-FFF2-40B4-BE49-F238E27FC236}">
                  <a16:creationId xmlns:a16="http://schemas.microsoft.com/office/drawing/2014/main" id="{2EAA5006-E25D-1414-5532-7BC2BA71DD78}"/>
                </a:ext>
              </a:extLst>
            </p:cNvPr>
            <p:cNvSpPr/>
            <p:nvPr/>
          </p:nvSpPr>
          <p:spPr>
            <a:xfrm>
              <a:off x="5096886" y="4838376"/>
              <a:ext cx="3082735" cy="1716974"/>
            </a:xfrm>
            <a:prstGeom prst="rect">
              <a:avLst/>
            </a:prstGeom>
            <a:solidFill>
              <a:srgbClr val="FFF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9" name="วงรี 38">
              <a:extLst>
                <a:ext uri="{FF2B5EF4-FFF2-40B4-BE49-F238E27FC236}">
                  <a16:creationId xmlns:a16="http://schemas.microsoft.com/office/drawing/2014/main" id="{707201DD-06D4-9EEA-201F-19EFD930D685}"/>
                </a:ext>
              </a:extLst>
            </p:cNvPr>
            <p:cNvSpPr/>
            <p:nvPr/>
          </p:nvSpPr>
          <p:spPr>
            <a:xfrm>
              <a:off x="5270500" y="5024611"/>
              <a:ext cx="349413" cy="349413"/>
            </a:xfrm>
            <a:prstGeom prst="ellipse">
              <a:avLst/>
            </a:prstGeom>
            <a:solidFill>
              <a:srgbClr val="E7E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5</a:t>
              </a:r>
              <a:endParaRPr lang="en-US" sz="1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C19DF868-9946-0EAA-DABE-68DDBBF56FFA}"/>
                </a:ext>
              </a:extLst>
            </p:cNvPr>
            <p:cNvSpPr/>
            <p:nvPr/>
          </p:nvSpPr>
          <p:spPr>
            <a:xfrm>
              <a:off x="5574452" y="4894745"/>
              <a:ext cx="2755652" cy="559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4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ผลการทดลองและการประเมินผล</a:t>
              </a:r>
            </a:p>
          </p:txBody>
        </p:sp>
        <p:grpSp>
          <p:nvGrpSpPr>
            <p:cNvPr id="41" name="กลุ่ม 40">
              <a:extLst>
                <a:ext uri="{FF2B5EF4-FFF2-40B4-BE49-F238E27FC236}">
                  <a16:creationId xmlns:a16="http://schemas.microsoft.com/office/drawing/2014/main" id="{468C9596-BAEA-B622-978E-BB123396ABF2}"/>
                </a:ext>
              </a:extLst>
            </p:cNvPr>
            <p:cNvGrpSpPr/>
            <p:nvPr/>
          </p:nvGrpSpPr>
          <p:grpSpPr>
            <a:xfrm>
              <a:off x="5495662" y="5803185"/>
              <a:ext cx="2285184" cy="447675"/>
              <a:chOff x="2194924" y="3876675"/>
              <a:chExt cx="2285184" cy="447675"/>
            </a:xfrm>
          </p:grpSpPr>
          <p:cxnSp>
            <p:nvCxnSpPr>
              <p:cNvPr id="42" name="ตัวเชื่อมต่อตรง 41">
                <a:extLst>
                  <a:ext uri="{FF2B5EF4-FFF2-40B4-BE49-F238E27FC236}">
                    <a16:creationId xmlns:a16="http://schemas.microsoft.com/office/drawing/2014/main" id="{C20B7027-E2BA-4825-803E-5BBD526FB767}"/>
                  </a:ext>
                </a:extLst>
              </p:cNvPr>
              <p:cNvCxnSpPr/>
              <p:nvPr/>
            </p:nvCxnSpPr>
            <p:spPr>
              <a:xfrm>
                <a:off x="2194924" y="3876675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ตัวเชื่อมต่อตรง 42">
                <a:extLst>
                  <a:ext uri="{FF2B5EF4-FFF2-40B4-BE49-F238E27FC236}">
                    <a16:creationId xmlns:a16="http://schemas.microsoft.com/office/drawing/2014/main" id="{B2C8DF15-7943-7C67-9DB9-FCA2891F182F}"/>
                  </a:ext>
                </a:extLst>
              </p:cNvPr>
              <p:cNvCxnSpPr/>
              <p:nvPr/>
            </p:nvCxnSpPr>
            <p:spPr>
              <a:xfrm>
                <a:off x="2194924" y="40957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ตัวเชื่อมต่อตรง 43">
                <a:extLst>
                  <a:ext uri="{FF2B5EF4-FFF2-40B4-BE49-F238E27FC236}">
                    <a16:creationId xmlns:a16="http://schemas.microsoft.com/office/drawing/2014/main" id="{511B361A-7E2D-96DF-0C17-4CC9E12F3A92}"/>
                  </a:ext>
                </a:extLst>
              </p:cNvPr>
              <p:cNvCxnSpPr/>
              <p:nvPr/>
            </p:nvCxnSpPr>
            <p:spPr>
              <a:xfrm>
                <a:off x="2194924" y="43243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id="{04B94AA6-2887-320D-361E-E748FBBAD7B9}"/>
              </a:ext>
            </a:extLst>
          </p:cNvPr>
          <p:cNvGrpSpPr/>
          <p:nvPr/>
        </p:nvGrpSpPr>
        <p:grpSpPr>
          <a:xfrm>
            <a:off x="8179883" y="4619123"/>
            <a:ext cx="2531813" cy="945227"/>
            <a:chOff x="8352168" y="4861530"/>
            <a:chExt cx="3082735" cy="1716974"/>
          </a:xfrm>
        </p:grpSpPr>
        <p:sp>
          <p:nvSpPr>
            <p:cNvPr id="46" name="สี่เหลี่ยมผืนผ้า 45">
              <a:extLst>
                <a:ext uri="{FF2B5EF4-FFF2-40B4-BE49-F238E27FC236}">
                  <a16:creationId xmlns:a16="http://schemas.microsoft.com/office/drawing/2014/main" id="{93AE72D3-EA40-BE1B-FD91-D857F29976A9}"/>
                </a:ext>
              </a:extLst>
            </p:cNvPr>
            <p:cNvSpPr/>
            <p:nvPr/>
          </p:nvSpPr>
          <p:spPr>
            <a:xfrm>
              <a:off x="8352168" y="4861530"/>
              <a:ext cx="3082735" cy="1716974"/>
            </a:xfrm>
            <a:prstGeom prst="rect">
              <a:avLst/>
            </a:prstGeom>
            <a:solidFill>
              <a:srgbClr val="F4F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7" name="วงรี 46">
              <a:extLst>
                <a:ext uri="{FF2B5EF4-FFF2-40B4-BE49-F238E27FC236}">
                  <a16:creationId xmlns:a16="http://schemas.microsoft.com/office/drawing/2014/main" id="{D3F883DA-89C2-2C21-B271-DE1BEC225FBD}"/>
                </a:ext>
              </a:extLst>
            </p:cNvPr>
            <p:cNvSpPr/>
            <p:nvPr/>
          </p:nvSpPr>
          <p:spPr>
            <a:xfrm>
              <a:off x="8544842" y="5024611"/>
              <a:ext cx="349413" cy="34941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6</a:t>
              </a:r>
              <a:endParaRPr lang="en-US" sz="1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8" name="สี่เหลี่ยมผืนผ้า 47">
              <a:extLst>
                <a:ext uri="{FF2B5EF4-FFF2-40B4-BE49-F238E27FC236}">
                  <a16:creationId xmlns:a16="http://schemas.microsoft.com/office/drawing/2014/main" id="{C5192242-77AE-C5EF-8B5F-A2AA0A58840B}"/>
                </a:ext>
              </a:extLst>
            </p:cNvPr>
            <p:cNvSpPr/>
            <p:nvPr/>
          </p:nvSpPr>
          <p:spPr>
            <a:xfrm>
              <a:off x="8838139" y="4863877"/>
              <a:ext cx="2320970" cy="614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6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เทคโนโลยีที่พัฒนาสำเร็จ</a:t>
              </a:r>
            </a:p>
          </p:txBody>
        </p:sp>
        <p:grpSp>
          <p:nvGrpSpPr>
            <p:cNvPr id="49" name="กลุ่ม 48">
              <a:extLst>
                <a:ext uri="{FF2B5EF4-FFF2-40B4-BE49-F238E27FC236}">
                  <a16:creationId xmlns:a16="http://schemas.microsoft.com/office/drawing/2014/main" id="{3FA2FF52-2E9D-834B-8DDA-DEFD61E46A17}"/>
                </a:ext>
              </a:extLst>
            </p:cNvPr>
            <p:cNvGrpSpPr/>
            <p:nvPr/>
          </p:nvGrpSpPr>
          <p:grpSpPr>
            <a:xfrm>
              <a:off x="8750943" y="5805602"/>
              <a:ext cx="2285184" cy="447675"/>
              <a:chOff x="2194924" y="3876675"/>
              <a:chExt cx="2285184" cy="447675"/>
            </a:xfrm>
          </p:grpSpPr>
          <p:cxnSp>
            <p:nvCxnSpPr>
              <p:cNvPr id="50" name="ตัวเชื่อมต่อตรง 49">
                <a:extLst>
                  <a:ext uri="{FF2B5EF4-FFF2-40B4-BE49-F238E27FC236}">
                    <a16:creationId xmlns:a16="http://schemas.microsoft.com/office/drawing/2014/main" id="{BA515F19-79FD-35C1-3353-2AFE9D02FB02}"/>
                  </a:ext>
                </a:extLst>
              </p:cNvPr>
              <p:cNvCxnSpPr/>
              <p:nvPr/>
            </p:nvCxnSpPr>
            <p:spPr>
              <a:xfrm>
                <a:off x="2194924" y="3876675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ตัวเชื่อมต่อตรง 50">
                <a:extLst>
                  <a:ext uri="{FF2B5EF4-FFF2-40B4-BE49-F238E27FC236}">
                    <a16:creationId xmlns:a16="http://schemas.microsoft.com/office/drawing/2014/main" id="{11EFE05C-B581-C52B-4A52-7B500F8209F3}"/>
                  </a:ext>
                </a:extLst>
              </p:cNvPr>
              <p:cNvCxnSpPr/>
              <p:nvPr/>
            </p:nvCxnSpPr>
            <p:spPr>
              <a:xfrm>
                <a:off x="2194924" y="40957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ตัวเชื่อมต่อตรง 51">
                <a:extLst>
                  <a:ext uri="{FF2B5EF4-FFF2-40B4-BE49-F238E27FC236}">
                    <a16:creationId xmlns:a16="http://schemas.microsoft.com/office/drawing/2014/main" id="{2A997550-7C40-853A-E63E-72849B6CF97B}"/>
                  </a:ext>
                </a:extLst>
              </p:cNvPr>
              <p:cNvCxnSpPr/>
              <p:nvPr/>
            </p:nvCxnSpPr>
            <p:spPr>
              <a:xfrm>
                <a:off x="2194924" y="4324350"/>
                <a:ext cx="2285184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สี่เหลี่ยมผืนผ้ามุมมน 1">
            <a:extLst>
              <a:ext uri="{FF2B5EF4-FFF2-40B4-BE49-F238E27FC236}">
                <a16:creationId xmlns:a16="http://schemas.microsoft.com/office/drawing/2014/main" id="{F91771BE-9F45-740D-F7FA-201F4DDAA76E}"/>
              </a:ext>
            </a:extLst>
          </p:cNvPr>
          <p:cNvSpPr/>
          <p:nvPr/>
        </p:nvSpPr>
        <p:spPr>
          <a:xfrm>
            <a:off x="345575" y="1050922"/>
            <a:ext cx="423033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7</a:t>
            </a:r>
            <a:endParaRPr lang="en-US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4" name="TextBox 2">
            <a:extLst>
              <a:ext uri="{FF2B5EF4-FFF2-40B4-BE49-F238E27FC236}">
                <a16:creationId xmlns:a16="http://schemas.microsoft.com/office/drawing/2014/main" id="{17F78B45-C631-5273-B52B-EC34BB44848A}"/>
              </a:ext>
            </a:extLst>
          </p:cNvPr>
          <p:cNvSpPr txBox="1"/>
          <p:nvPr/>
        </p:nvSpPr>
        <p:spPr>
          <a:xfrm>
            <a:off x="815698" y="956327"/>
            <a:ext cx="4773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นำเสนอผลงาน</a:t>
            </a:r>
            <a:endParaRPr lang="en-US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5" name="สี่เหลี่ยมผืนผ้า 54">
            <a:extLst>
              <a:ext uri="{FF2B5EF4-FFF2-40B4-BE49-F238E27FC236}">
                <a16:creationId xmlns:a16="http://schemas.microsoft.com/office/drawing/2014/main" id="{E4A7EA39-0002-5796-A47E-84D140E93E25}"/>
              </a:ext>
            </a:extLst>
          </p:cNvPr>
          <p:cNvSpPr/>
          <p:nvPr/>
        </p:nvSpPr>
        <p:spPr>
          <a:xfrm>
            <a:off x="826799" y="1415584"/>
            <a:ext cx="112838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สามารถทำได้หลายวิธี เช่น การเขียนรายงาน </a:t>
            </a:r>
            <a:r>
              <a:rPr lang="th-TH" sz="2400" dirty="0" err="1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การทำ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แผ่นนำเสนอผลงาน การเล่าเรื่อง </a:t>
            </a:r>
            <a:r>
              <a:rPr lang="th-TH" sz="2400" u="sng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เครื่องมือที่ช่วยให้เราสามารถนำเสนอเรื่องราวได้ครบถ้วนครอบคลุมทั้งกระบวนการเทคโนโลยี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คือ </a:t>
            </a:r>
            <a:r>
              <a:rPr lang="th-TH" sz="24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สตอรีบอร์ด (</a:t>
            </a:r>
            <a:r>
              <a:rPr lang="en-US" sz="24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storyboard)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หรือการสร้างภาพให้เห็นลำดับขั้นตอนการทำงาน</a:t>
            </a:r>
          </a:p>
        </p:txBody>
      </p:sp>
    </p:spTree>
    <p:extLst>
      <p:ext uri="{BB962C8B-B14F-4D97-AF65-F5344CB8AC3E}">
        <p14:creationId xmlns:p14="http://schemas.microsoft.com/office/powerpoint/2010/main" val="22103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4338592" y="1185"/>
            <a:ext cx="7853409" cy="160662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67735" y="16512"/>
            <a:ext cx="91242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4D423901-DC89-49B7-A880-A8C3DA648AB2}"/>
              </a:ext>
            </a:extLst>
          </p:cNvPr>
          <p:cNvSpPr txBox="1"/>
          <p:nvPr/>
        </p:nvSpPr>
        <p:spPr>
          <a:xfrm>
            <a:off x="4338592" y="1855412"/>
            <a:ext cx="4218812" cy="61240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H Fah kwang" panose="02000506000000020004" pitchFamily="2" charset="-34"/>
                <a:ea typeface="AngsanaUPC" charset="0"/>
                <a:cs typeface="TH Fah kwang" panose="02000506000000020004" pitchFamily="2" charset="-34"/>
              </a:rPr>
              <a:t>สาระการเรียนรู้แกนกลาง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5E5249C4-3571-492F-B60A-A9DB11E61779}"/>
              </a:ext>
            </a:extLst>
          </p:cNvPr>
          <p:cNvSpPr/>
          <p:nvPr/>
        </p:nvSpPr>
        <p:spPr>
          <a:xfrm>
            <a:off x="4338592" y="2474047"/>
            <a:ext cx="7574487" cy="3136168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marL="342900" indent="-342900" algn="thaiDist">
              <a:buFont typeface="Arial" charset="0"/>
              <a:buChar char="•"/>
            </a:pPr>
            <a:r>
              <a:rPr lang="th-TH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ระบุปัญหาหรือความต้องการในชีวิตประจำวัน รวบรวม วิเคราะห์ข้อมูล และแนวคิดที่เกี่ยวข้องกับปัญหา</a:t>
            </a:r>
          </a:p>
          <a:p>
            <a:pPr marL="342900" indent="-342900" algn="thaiDist">
              <a:buFont typeface="Arial" charset="0"/>
              <a:buChar char="•"/>
            </a:pPr>
            <a:r>
              <a:rPr lang="th-TH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ออกแบบวิธีการแก้ปัญหา โดยวิเคราะห์ เปรียบเทียบ และตัดสินใจเลือกข้อมูลที่จำเป็นนำเสนอแนวทางการแก้ปัญหาให้ผู้อื่นเข้าใจ วางแผนและดำเนินการแก้ปัญหา</a:t>
            </a:r>
          </a:p>
          <a:p>
            <a:pPr marL="342900" indent="-342900" algn="thaiDist">
              <a:buFont typeface="Arial" charset="0"/>
              <a:buChar char="•"/>
            </a:pPr>
            <a:r>
              <a:rPr lang="th-TH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ทดสอบ ประเมินผล และระบุข้อบกพร่องที่เกิดขึ้น พร้อมทั้งหาแนวทางการปรับปรุง แก้ไข และนำเสนอผลการแก้ปัญหา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CA01E5C-A688-D09F-9326-98FE1E747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324" y="1128640"/>
            <a:ext cx="2556084" cy="4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BE9315D-0DF7-83A3-811E-ABE4BAA0360E}"/>
              </a:ext>
            </a:extLst>
          </p:cNvPr>
          <p:cNvSpPr txBox="1"/>
          <p:nvPr/>
        </p:nvSpPr>
        <p:spPr>
          <a:xfrm>
            <a:off x="474956" y="888694"/>
            <a:ext cx="11242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  (</a:t>
            </a:r>
            <a:r>
              <a:rPr lang="en-US" sz="24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Engineering Design Process)</a:t>
            </a:r>
            <a:r>
              <a:rPr lang="th-TH" sz="24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มี 2 ส่วน คือ </a:t>
            </a:r>
            <a:r>
              <a:rPr lang="th-TH" sz="2400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ส่วนที่นำวิทยาศาสตร์และคณิตศาสตร์มาใช้ให้เป็นประโยชน์ </a:t>
            </a:r>
            <a:r>
              <a:rPr lang="th-TH" sz="24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กับ</a:t>
            </a:r>
            <a:r>
              <a:rPr lang="th-TH" sz="2400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2400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ส่วนที่ออกแบบให้ได้ผลงานที่ต้องการ</a:t>
            </a:r>
            <a:endParaRPr lang="en-US" sz="2400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07B2D2B-272F-06E0-FFF1-F06B8E8117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139"/>
          <a:stretch/>
        </p:blipFill>
        <p:spPr>
          <a:xfrm>
            <a:off x="1870451" y="1855575"/>
            <a:ext cx="6522545" cy="3977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E3FA961-92F5-BD4F-1233-11EDAA2AF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22" y="2770592"/>
            <a:ext cx="3478600" cy="31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93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C371686-A9C4-AF3F-2B0D-BBF296557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/>
          <a:stretch/>
        </p:blipFill>
        <p:spPr>
          <a:xfrm>
            <a:off x="2722822" y="3252235"/>
            <a:ext cx="2680279" cy="280887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39ED9D3D-FC7A-EA30-B379-68F363763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66" y="4380807"/>
            <a:ext cx="1666636" cy="2476009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807EF45-DB42-2D2E-9C53-229CC2638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22" y="4036943"/>
            <a:ext cx="1753984" cy="2661217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804794E5-9FB0-5EC8-DECD-E346F71DB5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479" y="1477133"/>
            <a:ext cx="1439618" cy="2659984"/>
          </a:xfrm>
          <a:prstGeom prst="rect">
            <a:avLst/>
          </a:prstGeom>
        </p:spPr>
      </p:pic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00AE6410-3AD6-F657-6B50-FAC56F09FE3B}"/>
              </a:ext>
            </a:extLst>
          </p:cNvPr>
          <p:cNvSpPr/>
          <p:nvPr/>
        </p:nvSpPr>
        <p:spPr>
          <a:xfrm rot="20332957">
            <a:off x="5229032" y="279057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H Sarabun New" panose="020B0500040200020003" pitchFamily="34" charset="-34"/>
              </a:rPr>
              <a:t>ของ</a:t>
            </a:r>
            <a:endParaRPr lang="th-TH" sz="5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FF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7152C3D7-9B68-1DA7-AC7E-609F62CA14C2}"/>
              </a:ext>
            </a:extLst>
          </p:cNvPr>
          <p:cNvSpPr/>
          <p:nvPr/>
        </p:nvSpPr>
        <p:spPr>
          <a:xfrm>
            <a:off x="1122077" y="621840"/>
            <a:ext cx="4483920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วิ</a:t>
            </a:r>
            <a:r>
              <a:rPr lang="th-TH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วัฒนาการ</a:t>
            </a: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3C6D4B14-36C1-6685-44A4-47A34FC34C9D}"/>
              </a:ext>
            </a:extLst>
          </p:cNvPr>
          <p:cNvSpPr/>
          <p:nvPr/>
        </p:nvSpPr>
        <p:spPr>
          <a:xfrm>
            <a:off x="5605997" y="2723092"/>
            <a:ext cx="564128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 New" panose="020B0500040200020003" pitchFamily="34" charset="-34"/>
              </a:rPr>
              <a:t>เทค</a:t>
            </a:r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 New" panose="020B0500040200020003" pitchFamily="34" charset="-34"/>
              </a:rPr>
              <a:t>โน</a:t>
            </a:r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 New" panose="020B0500040200020003" pitchFamily="34" charset="-34"/>
              </a:rPr>
              <a:t>โล</a:t>
            </a:r>
            <a:r>
              <a:rPr lang="th-TH" sz="13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H Sarabun New" panose="020B0500040200020003" pitchFamily="34" charset="-34"/>
              </a:rPr>
              <a:t>ยี</a:t>
            </a:r>
            <a:endParaRPr lang="th-TH" sz="13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49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ลูกโป่งความคิด: ก้อนเมฆ 3">
            <a:extLst>
              <a:ext uri="{FF2B5EF4-FFF2-40B4-BE49-F238E27FC236}">
                <a16:creationId xmlns:a16="http://schemas.microsoft.com/office/drawing/2014/main" id="{85AED13E-97EF-7321-D967-72C0E2931D27}"/>
              </a:ext>
            </a:extLst>
          </p:cNvPr>
          <p:cNvSpPr/>
          <p:nvPr/>
        </p:nvSpPr>
        <p:spPr>
          <a:xfrm>
            <a:off x="2865467" y="949476"/>
            <a:ext cx="8135424" cy="3515557"/>
          </a:xfrm>
          <a:prstGeom prst="cloudCallout">
            <a:avLst>
              <a:gd name="adj1" fmla="val -62220"/>
              <a:gd name="adj2" fmla="val 13734"/>
            </a:avLst>
          </a:prstGeom>
          <a:solidFill>
            <a:srgbClr val="6633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F07B9CF-DE37-ED60-389C-32A11301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732" y="2450583"/>
            <a:ext cx="2227636" cy="31910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A1A9089-18C0-54FB-6ED0-44D2CF2657C5}"/>
              </a:ext>
            </a:extLst>
          </p:cNvPr>
          <p:cNvSpPr/>
          <p:nvPr/>
        </p:nvSpPr>
        <p:spPr>
          <a:xfrm>
            <a:off x="3202815" y="141763"/>
            <a:ext cx="740619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วิ</a:t>
            </a:r>
            <a:r>
              <a:rPr lang="th-TH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วัฒนาการ</a:t>
            </a:r>
            <a:r>
              <a:rPr lang="th-TH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ของ</a:t>
            </a:r>
            <a:r>
              <a:rPr lang="th-TH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เทคโนโลยี</a:t>
            </a:r>
            <a:endParaRPr lang="th-TH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A485CDA5-D815-BAF5-D1CD-9284B2A894DD}"/>
              </a:ext>
            </a:extLst>
          </p:cNvPr>
          <p:cNvSpPr/>
          <p:nvPr/>
        </p:nvSpPr>
        <p:spPr>
          <a:xfrm>
            <a:off x="3233288" y="2224404"/>
            <a:ext cx="73997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การพัฒนาวิธีการ สิ่งของเครื่องใช้ หรือผลิตภัณฑ์ใหม่ๆ </a:t>
            </a:r>
          </a:p>
          <a:p>
            <a:pPr algn="ctr"/>
            <a:r>
              <a:rPr lang="th-TH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เพื่อแก้ไขปัญหา สนองความต้องการ หรือเพิ่มความสามารถ</a:t>
            </a:r>
          </a:p>
          <a:p>
            <a:pPr algn="ctr"/>
            <a:r>
              <a:rPr lang="th-TH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ในการของงานของมนุษย์</a:t>
            </a:r>
            <a:endParaRPr lang="th-TH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316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ลูกโป่งความคิด: ก้อนเมฆ 3">
            <a:extLst>
              <a:ext uri="{FF2B5EF4-FFF2-40B4-BE49-F238E27FC236}">
                <a16:creationId xmlns:a16="http://schemas.microsoft.com/office/drawing/2014/main" id="{85AED13E-97EF-7321-D967-72C0E2931D27}"/>
              </a:ext>
            </a:extLst>
          </p:cNvPr>
          <p:cNvSpPr/>
          <p:nvPr/>
        </p:nvSpPr>
        <p:spPr>
          <a:xfrm>
            <a:off x="3578909" y="1119151"/>
            <a:ext cx="7261818" cy="3515557"/>
          </a:xfrm>
          <a:prstGeom prst="cloudCallout">
            <a:avLst>
              <a:gd name="adj1" fmla="val -62220"/>
              <a:gd name="adj2" fmla="val 13734"/>
            </a:avLst>
          </a:prstGeom>
          <a:solidFill>
            <a:srgbClr val="663300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96B9415-0A43-6F03-E821-A8AD75D06373}"/>
              </a:ext>
            </a:extLst>
          </p:cNvPr>
          <p:cNvSpPr txBox="1"/>
          <p:nvPr/>
        </p:nvSpPr>
        <p:spPr>
          <a:xfrm>
            <a:off x="4426077" y="1606275"/>
            <a:ext cx="5764196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  <a:tabLst>
                <a:tab pos="180340" algn="l"/>
                <a:tab pos="540385" algn="l"/>
              </a:tabLst>
            </a:pPr>
            <a:r>
              <a:rPr lang="th-TH" dirty="0">
                <a:solidFill>
                  <a:schemeClr val="bg1"/>
                </a:solidFill>
                <a:effectLst/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 </a:t>
            </a:r>
            <a:r>
              <a:rPr lang="th-TH" sz="3200" dirty="0">
                <a:solidFill>
                  <a:schemeClr val="bg1">
                    <a:lumMod val="95000"/>
                  </a:schemeClr>
                </a:solidFill>
                <a:effectLst/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นักเรียนคิดว่ามนุษย์ยุคหินเก่ามีการดำรงชีวิตอย่างไรบ้าง </a:t>
            </a:r>
            <a:endParaRPr lang="en-US" sz="3200" dirty="0">
              <a:solidFill>
                <a:schemeClr val="bg1">
                  <a:lumMod val="95000"/>
                </a:schemeClr>
              </a:solidFill>
              <a:effectLst/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180340" algn="l"/>
                <a:tab pos="540385" algn="l"/>
              </a:tabLst>
            </a:pPr>
            <a:r>
              <a:rPr lang="th-TH" sz="3200" dirty="0">
                <a:solidFill>
                  <a:schemeClr val="bg1"/>
                </a:solidFill>
                <a:effectLst/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 </a:t>
            </a:r>
            <a:r>
              <a:rPr lang="th-TH" sz="3200" dirty="0">
                <a:solidFill>
                  <a:srgbClr val="FFFF00"/>
                </a:solidFill>
                <a:effectLst/>
                <a:latin typeface="TH Fah kwang" panose="02000506000000020004" pitchFamily="2" charset="-34"/>
                <a:ea typeface="Calibri" panose="020F0502020204030204" pitchFamily="34" charset="0"/>
                <a:cs typeface="TH Fah kwang" panose="02000506000000020004" pitchFamily="2" charset="-34"/>
              </a:rPr>
              <a:t>ถ้านักเรียนหลุดเข้าไปอยู่ในยุคหินจะมีวิวัฒนาการในการดำรงชีวิตอย่างไร</a:t>
            </a:r>
            <a:endParaRPr lang="en-US" sz="3200" dirty="0">
              <a:solidFill>
                <a:srgbClr val="FFFF00"/>
              </a:solidFill>
              <a:effectLst/>
              <a:latin typeface="TH Fah kwang" panose="02000506000000020004" pitchFamily="2" charset="-34"/>
              <a:ea typeface="Times New Roman" panose="02020603050405020304" pitchFamily="18" charset="0"/>
              <a:cs typeface="TH Fah kwang" panose="02000506000000020004" pitchFamily="2" charset="-34"/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F07B9CF-DE37-ED60-389C-32A113012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1273" y="2450583"/>
            <a:ext cx="2227636" cy="31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3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2" descr="Timeless History (ประวัติศาสตร์ไร้กาลเวลา)] “ยุคหิน (Stone Age)”">
            <a:extLst>
              <a:ext uri="{FF2B5EF4-FFF2-40B4-BE49-F238E27FC236}">
                <a16:creationId xmlns:a16="http://schemas.microsoft.com/office/drawing/2014/main" id="{358FC327-F032-3F7F-5290-1D6144BE8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506">
            <a:off x="362314" y="1681942"/>
            <a:ext cx="3267423" cy="326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ใช้เทคโนโลยีใหม่วิเคราะห์เครื่องมือโบราณ">
            <a:extLst>
              <a:ext uri="{FF2B5EF4-FFF2-40B4-BE49-F238E27FC236}">
                <a16:creationId xmlns:a16="http://schemas.microsoft.com/office/drawing/2014/main" id="{8734EB87-34C2-ED8D-5D42-7915A42EC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24" y="2170705"/>
            <a:ext cx="4473938" cy="2516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 descr="ตอนที่ 2 ท้องทุ่งสีทองกับปากท้องของชาติ(นวนิยาย เมี่ยงคำ) |  เจ้าของธุรกิจโรงแรม-รีสอร์ทขนาดเล็ก ใครๆ ก็เป็นได้">
            <a:extLst>
              <a:ext uri="{FF2B5EF4-FFF2-40B4-BE49-F238E27FC236}">
                <a16:creationId xmlns:a16="http://schemas.microsoft.com/office/drawing/2014/main" id="{90CA2F40-A631-914A-F2CC-37261572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05">
            <a:off x="9069124" y="1767053"/>
            <a:ext cx="2857500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60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2" descr="Timeless History (ประวัติศาสตร์ไร้กาลเวลา)] “ยุคหิน (Stone Age)”">
            <a:extLst>
              <a:ext uri="{FF2B5EF4-FFF2-40B4-BE49-F238E27FC236}">
                <a16:creationId xmlns:a16="http://schemas.microsoft.com/office/drawing/2014/main" id="{ADF18F28-2EB6-7591-7992-6E996C8F8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5506">
            <a:off x="1984367" y="1591104"/>
            <a:ext cx="3267423" cy="3267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ขวานdrop forged ด้ามไม้600g PTT-AW600">
            <a:extLst>
              <a:ext uri="{FF2B5EF4-FFF2-40B4-BE49-F238E27FC236}">
                <a16:creationId xmlns:a16="http://schemas.microsoft.com/office/drawing/2014/main" id="{491039F4-89AD-EE31-DE32-7F7B95A68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72813">
            <a:off x="6810292" y="1932314"/>
            <a:ext cx="3253665" cy="2993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4786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4" descr="ใช้เทคโนโลยีใหม่วิเคราะห์เครื่องมือโบราณ">
            <a:extLst>
              <a:ext uri="{FF2B5EF4-FFF2-40B4-BE49-F238E27FC236}">
                <a16:creationId xmlns:a16="http://schemas.microsoft.com/office/drawing/2014/main" id="{CD1334C1-4E80-3A1C-8D69-7571CC18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961">
            <a:off x="1540814" y="2160863"/>
            <a:ext cx="4473938" cy="2516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02872 Seeknit - Yarn Darning Needles Thick เข็มเก็บงานไหมพรมรุ่นหนา 3/แพ็ค  - สิริสุภตา : Inspired by LnwShop.com">
            <a:extLst>
              <a:ext uri="{FF2B5EF4-FFF2-40B4-BE49-F238E27FC236}">
                <a16:creationId xmlns:a16="http://schemas.microsoft.com/office/drawing/2014/main" id="{F59E488E-4FC9-33F6-6CD0-2E899A026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14757" r="12825" b="10809"/>
          <a:stretch/>
        </p:blipFill>
        <p:spPr bwMode="auto">
          <a:xfrm>
            <a:off x="6498842" y="1312929"/>
            <a:ext cx="3779770" cy="3972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9335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6" descr="ตอนที่ 2 ท้องทุ่งสีทองกับปากท้องของชาติ(นวนิยาย เมี่ยงคำ) |  เจ้าของธุรกิจโรงแรม-รีสอร์ทขนาดเล็ก ใครๆ ก็เป็นได้">
            <a:extLst>
              <a:ext uri="{FF2B5EF4-FFF2-40B4-BE49-F238E27FC236}">
                <a16:creationId xmlns:a16="http://schemas.microsoft.com/office/drawing/2014/main" id="{D29231CD-C04A-0930-1160-25634D92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681">
            <a:off x="1537251" y="2419350"/>
            <a:ext cx="2857500" cy="201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NISHIO (By MITSUMARU) เตาไฟฟ้าหัวเดี่ยว รุ่น CS-V22H2 | ShopAt24.com">
            <a:extLst>
              <a:ext uri="{FF2B5EF4-FFF2-40B4-BE49-F238E27FC236}">
                <a16:creationId xmlns:a16="http://schemas.microsoft.com/office/drawing/2014/main" id="{A41E3B62-2801-6678-DC50-F658B6971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7" b="22165"/>
          <a:stretch/>
        </p:blipFill>
        <p:spPr bwMode="auto">
          <a:xfrm>
            <a:off x="5592001" y="1690451"/>
            <a:ext cx="5286375" cy="2929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4159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50EC2D6E-11F1-CA3F-9AEC-BCD25EAE63AF}"/>
              </a:ext>
            </a:extLst>
          </p:cNvPr>
          <p:cNvSpPr txBox="1"/>
          <p:nvPr/>
        </p:nvSpPr>
        <p:spPr>
          <a:xfrm>
            <a:off x="41679" y="2875002"/>
            <a:ext cx="96056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6600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ประวัติศาสตร์</a:t>
            </a:r>
            <a:r>
              <a:rPr lang="th-TH" sz="36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ของ</a:t>
            </a:r>
            <a:r>
              <a:rPr lang="th-TH" sz="4400" b="1" dirty="0">
                <a:solidFill>
                  <a:srgbClr val="008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เทคโนโลยี</a:t>
            </a:r>
            <a:r>
              <a:rPr lang="th-TH" sz="36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แบ่งออกเป็น</a:t>
            </a:r>
            <a:endParaRPr lang="en-US" sz="3600" b="1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pic>
        <p:nvPicPr>
          <p:cNvPr id="3" name="Picture 2" descr="9 จำนวน PNG ภาพโปร่งใส | PNG Mart">
            <a:extLst>
              <a:ext uri="{FF2B5EF4-FFF2-40B4-BE49-F238E27FC236}">
                <a16:creationId xmlns:a16="http://schemas.microsoft.com/office/drawing/2014/main" id="{9CB6D755-8448-4962-9FE7-0F524DCC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218">
            <a:off x="9034144" y="1423867"/>
            <a:ext cx="2664161" cy="35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077542AD-DAAD-B531-7290-899F0CE08323}"/>
              </a:ext>
            </a:extLst>
          </p:cNvPr>
          <p:cNvSpPr txBox="1"/>
          <p:nvPr/>
        </p:nvSpPr>
        <p:spPr>
          <a:xfrm>
            <a:off x="11194827" y="4218112"/>
            <a:ext cx="7409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ยุค</a:t>
            </a:r>
          </a:p>
        </p:txBody>
      </p:sp>
    </p:spTree>
    <p:extLst>
      <p:ext uri="{BB962C8B-B14F-4D97-AF65-F5344CB8AC3E}">
        <p14:creationId xmlns:p14="http://schemas.microsoft.com/office/powerpoint/2010/main" val="827653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DE8CDC5B-1CB1-57AC-1134-DDBCE9202907}"/>
              </a:ext>
            </a:extLst>
          </p:cNvPr>
          <p:cNvGrpSpPr/>
          <p:nvPr/>
        </p:nvGrpSpPr>
        <p:grpSpPr>
          <a:xfrm>
            <a:off x="645278" y="497149"/>
            <a:ext cx="9974718" cy="5890129"/>
            <a:chOff x="920003" y="756670"/>
            <a:chExt cx="9974718" cy="5890129"/>
          </a:xfrm>
        </p:grpSpPr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id="{0D7BD032-3FA5-8F11-5CB7-B65A61935AD6}"/>
                </a:ext>
              </a:extLst>
            </p:cNvPr>
            <p:cNvGrpSpPr/>
            <p:nvPr/>
          </p:nvGrpSpPr>
          <p:grpSpPr>
            <a:xfrm>
              <a:off x="920003" y="756670"/>
              <a:ext cx="9974718" cy="5890129"/>
              <a:chOff x="920003" y="756670"/>
              <a:chExt cx="9974718" cy="5890129"/>
            </a:xfrm>
          </p:grpSpPr>
          <p:sp>
            <p:nvSpPr>
              <p:cNvPr id="6" name="แผนผังลำดับงาน: ผสาน 5">
                <a:extLst>
                  <a:ext uri="{FF2B5EF4-FFF2-40B4-BE49-F238E27FC236}">
                    <a16:creationId xmlns:a16="http://schemas.microsoft.com/office/drawing/2014/main" id="{06C76836-4E98-15B1-EDEB-2D9AA772D6A8}"/>
                  </a:ext>
                </a:extLst>
              </p:cNvPr>
              <p:cNvSpPr/>
              <p:nvPr/>
            </p:nvSpPr>
            <p:spPr>
              <a:xfrm rot="8565320">
                <a:off x="4782192" y="2573571"/>
                <a:ext cx="433203" cy="3351723"/>
              </a:xfrm>
              <a:prstGeom prst="flowChartMerge">
                <a:avLst/>
              </a:prstGeom>
              <a:solidFill>
                <a:schemeClr val="accent2">
                  <a:lumMod val="50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grpSp>
            <p:nvGrpSpPr>
              <p:cNvPr id="7" name="กลุ่ม 6">
                <a:extLst>
                  <a:ext uri="{FF2B5EF4-FFF2-40B4-BE49-F238E27FC236}">
                    <a16:creationId xmlns:a16="http://schemas.microsoft.com/office/drawing/2014/main" id="{0DCB4F3D-4154-968C-866F-2B16A847825B}"/>
                  </a:ext>
                </a:extLst>
              </p:cNvPr>
              <p:cNvGrpSpPr/>
              <p:nvPr/>
            </p:nvGrpSpPr>
            <p:grpSpPr>
              <a:xfrm>
                <a:off x="920003" y="756670"/>
                <a:ext cx="9974718" cy="5890129"/>
                <a:chOff x="920003" y="756670"/>
                <a:chExt cx="9974718" cy="5890129"/>
              </a:xfrm>
            </p:grpSpPr>
            <p:grpSp>
              <p:nvGrpSpPr>
                <p:cNvPr id="8" name="กลุ่ม 7">
                  <a:extLst>
                    <a:ext uri="{FF2B5EF4-FFF2-40B4-BE49-F238E27FC236}">
                      <a16:creationId xmlns:a16="http://schemas.microsoft.com/office/drawing/2014/main" id="{1AE35D62-7652-1937-1BA0-829E87B93A08}"/>
                    </a:ext>
                  </a:extLst>
                </p:cNvPr>
                <p:cNvGrpSpPr/>
                <p:nvPr/>
              </p:nvGrpSpPr>
              <p:grpSpPr>
                <a:xfrm>
                  <a:off x="920003" y="756670"/>
                  <a:ext cx="9974718" cy="5890129"/>
                  <a:chOff x="1004087" y="839659"/>
                  <a:chExt cx="9974718" cy="5890129"/>
                </a:xfrm>
              </p:grpSpPr>
              <p:sp>
                <p:nvSpPr>
                  <p:cNvPr id="12" name="แผนผังลำดับงาน: ผสาน 11">
                    <a:extLst>
                      <a:ext uri="{FF2B5EF4-FFF2-40B4-BE49-F238E27FC236}">
                        <a16:creationId xmlns:a16="http://schemas.microsoft.com/office/drawing/2014/main" id="{BC60387B-A692-9CC0-0C84-71E52E7437DE}"/>
                      </a:ext>
                    </a:extLst>
                  </p:cNvPr>
                  <p:cNvSpPr/>
                  <p:nvPr/>
                </p:nvSpPr>
                <p:spPr>
                  <a:xfrm rot="14225354">
                    <a:off x="7835619" y="4825424"/>
                    <a:ext cx="511645" cy="1648475"/>
                  </a:xfrm>
                  <a:prstGeom prst="flowChartMerg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13" name="แผนผังลำดับงาน: ผสาน 12">
                    <a:extLst>
                      <a:ext uri="{FF2B5EF4-FFF2-40B4-BE49-F238E27FC236}">
                        <a16:creationId xmlns:a16="http://schemas.microsoft.com/office/drawing/2014/main" id="{8C1D22F7-5BC7-A2A1-680A-3FCC958880F6}"/>
                      </a:ext>
                    </a:extLst>
                  </p:cNvPr>
                  <p:cNvSpPr/>
                  <p:nvPr/>
                </p:nvSpPr>
                <p:spPr>
                  <a:xfrm rot="7816094">
                    <a:off x="4960910" y="5077572"/>
                    <a:ext cx="433203" cy="1714097"/>
                  </a:xfrm>
                  <a:prstGeom prst="flowChartMerg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14" name="แผนผังลำดับงาน: ผสาน 13">
                    <a:extLst>
                      <a:ext uri="{FF2B5EF4-FFF2-40B4-BE49-F238E27FC236}">
                        <a16:creationId xmlns:a16="http://schemas.microsoft.com/office/drawing/2014/main" id="{4CDAF4BC-09BC-442E-20CB-B655B5402FA5}"/>
                      </a:ext>
                    </a:extLst>
                  </p:cNvPr>
                  <p:cNvSpPr/>
                  <p:nvPr/>
                </p:nvSpPr>
                <p:spPr>
                  <a:xfrm rot="13955577">
                    <a:off x="7616896" y="3277109"/>
                    <a:ext cx="457707" cy="1988811"/>
                  </a:xfrm>
                  <a:prstGeom prst="flowChartMerg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15" name="แผนผังลำดับงาน: ผสาน 14">
                    <a:extLst>
                      <a:ext uri="{FF2B5EF4-FFF2-40B4-BE49-F238E27FC236}">
                        <a16:creationId xmlns:a16="http://schemas.microsoft.com/office/drawing/2014/main" id="{D5972878-77E2-E735-F048-DD68C6C17C7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229487" y="2761471"/>
                    <a:ext cx="2734321" cy="3968317"/>
                  </a:xfrm>
                  <a:prstGeom prst="flowChartMerge">
                    <a:avLst/>
                  </a:prstGeom>
                  <a:solidFill>
                    <a:schemeClr val="accent2">
                      <a:lumMod val="50000"/>
                    </a:schemeClr>
                  </a:solidFill>
                  <a:ln w="38100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16" name="ลูกโป่งความคิด: ก้อนเมฆ 15">
                    <a:extLst>
                      <a:ext uri="{FF2B5EF4-FFF2-40B4-BE49-F238E27FC236}">
                        <a16:creationId xmlns:a16="http://schemas.microsoft.com/office/drawing/2014/main" id="{20AE0495-D439-DCDC-4B9E-7FDE49FD3CEA}"/>
                      </a:ext>
                    </a:extLst>
                  </p:cNvPr>
                  <p:cNvSpPr/>
                  <p:nvPr/>
                </p:nvSpPr>
                <p:spPr>
                  <a:xfrm>
                    <a:off x="4903636" y="839659"/>
                    <a:ext cx="3555629" cy="2949167"/>
                  </a:xfrm>
                  <a:prstGeom prst="cloudCallout">
                    <a:avLst>
                      <a:gd name="adj1" fmla="val 17545"/>
                      <a:gd name="adj2" fmla="val 20927"/>
                    </a:avLst>
                  </a:prstGeom>
                  <a:solidFill>
                    <a:srgbClr val="008000"/>
                  </a:solidFill>
                  <a:ln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7" name="ลูกโป่งความคิด: ก้อนเมฆ 16">
                    <a:extLst>
                      <a:ext uri="{FF2B5EF4-FFF2-40B4-BE49-F238E27FC236}">
                        <a16:creationId xmlns:a16="http://schemas.microsoft.com/office/drawing/2014/main" id="{3147B3BE-3BC9-4B93-0EDB-386DA653FEDD}"/>
                      </a:ext>
                    </a:extLst>
                  </p:cNvPr>
                  <p:cNvSpPr/>
                  <p:nvPr/>
                </p:nvSpPr>
                <p:spPr>
                  <a:xfrm rot="3926263">
                    <a:off x="8178879" y="4735652"/>
                    <a:ext cx="972942" cy="1187045"/>
                  </a:xfrm>
                  <a:prstGeom prst="cloudCallout">
                    <a:avLst>
                      <a:gd name="adj1" fmla="val 17545"/>
                      <a:gd name="adj2" fmla="val 20927"/>
                    </a:avLst>
                  </a:prstGeom>
                  <a:solidFill>
                    <a:srgbClr val="92D05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 dirty="0"/>
                  </a:p>
                </p:txBody>
              </p:sp>
              <p:sp>
                <p:nvSpPr>
                  <p:cNvPr id="18" name="ลูกโป่งความคิด: ก้อนเมฆ 17">
                    <a:extLst>
                      <a:ext uri="{FF2B5EF4-FFF2-40B4-BE49-F238E27FC236}">
                        <a16:creationId xmlns:a16="http://schemas.microsoft.com/office/drawing/2014/main" id="{7E838F55-B0A6-D617-F804-13EF52D8CF18}"/>
                      </a:ext>
                    </a:extLst>
                  </p:cNvPr>
                  <p:cNvSpPr/>
                  <p:nvPr/>
                </p:nvSpPr>
                <p:spPr>
                  <a:xfrm>
                    <a:off x="2069118" y="1768884"/>
                    <a:ext cx="2867640" cy="2397358"/>
                  </a:xfrm>
                  <a:prstGeom prst="cloudCallout">
                    <a:avLst>
                      <a:gd name="adj1" fmla="val 17545"/>
                      <a:gd name="adj2" fmla="val 20927"/>
                    </a:avLst>
                  </a:prstGeom>
                  <a:solidFill>
                    <a:schemeClr val="accent6">
                      <a:lumMod val="75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19" name="ลูกโป่งความคิด: ก้อนเมฆ 18">
                    <a:extLst>
                      <a:ext uri="{FF2B5EF4-FFF2-40B4-BE49-F238E27FC236}">
                        <a16:creationId xmlns:a16="http://schemas.microsoft.com/office/drawing/2014/main" id="{118D30DD-E569-254D-58D5-0B7049D91EF3}"/>
                      </a:ext>
                    </a:extLst>
                  </p:cNvPr>
                  <p:cNvSpPr/>
                  <p:nvPr/>
                </p:nvSpPr>
                <p:spPr>
                  <a:xfrm>
                    <a:off x="7763665" y="2797833"/>
                    <a:ext cx="3215140" cy="2046363"/>
                  </a:xfrm>
                  <a:prstGeom prst="cloudCallout">
                    <a:avLst>
                      <a:gd name="adj1" fmla="val 17545"/>
                      <a:gd name="adj2" fmla="val 20927"/>
                    </a:avLst>
                  </a:prstGeom>
                  <a:solidFill>
                    <a:srgbClr val="00B05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20" name="กล่องข้อความ 19">
                    <a:extLst>
                      <a:ext uri="{FF2B5EF4-FFF2-40B4-BE49-F238E27FC236}">
                        <a16:creationId xmlns:a16="http://schemas.microsoft.com/office/drawing/2014/main" id="{03517C8B-39D9-1208-59A0-75AABBE00162}"/>
                      </a:ext>
                    </a:extLst>
                  </p:cNvPr>
                  <p:cNvSpPr txBox="1"/>
                  <p:nvPr/>
                </p:nvSpPr>
                <p:spPr>
                  <a:xfrm>
                    <a:off x="2069118" y="2219830"/>
                    <a:ext cx="2760069" cy="138499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th-TH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rPr>
                      <a:t>ขวานหิน 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th-TH" sz="28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rPr>
                      <a:t>เข็มที่ทำจากกระดูก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th-TH" sz="2800" dirty="0">
                        <a:solidFill>
                          <a:srgbClr val="FFFF0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rPr>
                      <a:t>เตาไฟ</a:t>
                    </a:r>
                    <a:endParaRPr lang="en-US" sz="2800" dirty="0">
                      <a:solidFill>
                        <a:srgbClr val="FFFF00"/>
                      </a:solidFill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  <p:sp>
                <p:nvSpPr>
                  <p:cNvPr id="21" name="กล่องข้อความ 20">
                    <a:extLst>
                      <a:ext uri="{FF2B5EF4-FFF2-40B4-BE49-F238E27FC236}">
                        <a16:creationId xmlns:a16="http://schemas.microsoft.com/office/drawing/2014/main" id="{BAE38648-B881-3BE7-3093-93375715C6F3}"/>
                      </a:ext>
                    </a:extLst>
                  </p:cNvPr>
                  <p:cNvSpPr txBox="1"/>
                  <p:nvPr/>
                </p:nvSpPr>
                <p:spPr>
                  <a:xfrm>
                    <a:off x="5257781" y="1440669"/>
                    <a:ext cx="2984167" cy="181588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rPr>
                      <a:t>มีการปรับปรุงเรื่องอาหารและเพิ่มความปลอดภัย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rPr>
                      <a:t>เพื่อทำให้มีการเพิ่มจำนวนประชากร</a:t>
                    </a:r>
                    <a:endParaRPr lang="en-US" sz="2800" dirty="0">
                      <a:latin typeface="TH Niramit AS" panose="02000506000000020004" pitchFamily="2" charset="-34"/>
                      <a:cs typeface="TH Niramit AS" panose="02000506000000020004" pitchFamily="2" charset="-34"/>
                    </a:endParaRPr>
                  </a:p>
                </p:txBody>
              </p:sp>
              <p:sp>
                <p:nvSpPr>
                  <p:cNvPr id="22" name="กล่องข้อความ 21">
                    <a:extLst>
                      <a:ext uri="{FF2B5EF4-FFF2-40B4-BE49-F238E27FC236}">
                        <a16:creationId xmlns:a16="http://schemas.microsoft.com/office/drawing/2014/main" id="{D8C88060-BE22-239C-9E44-E5FB63E9A0D4}"/>
                      </a:ext>
                    </a:extLst>
                  </p:cNvPr>
                  <p:cNvSpPr txBox="1"/>
                  <p:nvPr/>
                </p:nvSpPr>
                <p:spPr>
                  <a:xfrm>
                    <a:off x="7920371" y="3051375"/>
                    <a:ext cx="2997323" cy="138499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rPr>
                      <a:t>มนุษย์ยุคนี้จะ</a:t>
                    </a:r>
                    <a:r>
                      <a:rPr lang="th-TH" sz="2800" b="1" dirty="0">
                        <a:solidFill>
                          <a:srgbClr val="FFFF00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rPr>
                      <a:t>เร่ร่อน</a:t>
                    </a:r>
                    <a:r>
                      <a: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rPr>
                      <a:t>เคลื่อนย้ายตามแหล่งอาหาร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th-TH" sz="2800" dirty="0">
                        <a:latin typeface="TH Niramit AS" panose="02000506000000020004" pitchFamily="2" charset="-34"/>
                        <a:cs typeface="TH Niramit AS" panose="02000506000000020004" pitchFamily="2" charset="-34"/>
                      </a:rPr>
                      <a:t>มี</a:t>
                    </a:r>
                    <a:r>
                      <a:rPr lang="th-TH" sz="28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rPr>
                      <a:t>ที่อยู่อาศัยชั่วคราว</a:t>
                    </a:r>
                  </a:p>
                </p:txBody>
              </p:sp>
              <p:pic>
                <p:nvPicPr>
                  <p:cNvPr id="23" name="Picture 2" descr="ขวานหิน">
                    <a:extLst>
                      <a:ext uri="{FF2B5EF4-FFF2-40B4-BE49-F238E27FC236}">
                        <a16:creationId xmlns:a16="http://schemas.microsoft.com/office/drawing/2014/main" id="{CAE717A6-C806-A8DB-2BAB-2BFAF0DFB53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4087" y="1338358"/>
                    <a:ext cx="2440402" cy="281413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4" name="รูปภาพ 23">
                    <a:extLst>
                      <a:ext uri="{FF2B5EF4-FFF2-40B4-BE49-F238E27FC236}">
                        <a16:creationId xmlns:a16="http://schemas.microsoft.com/office/drawing/2014/main" id="{933D467E-608B-EBFF-6786-2860200BA3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39946" y="2234477"/>
                    <a:ext cx="344299" cy="363706"/>
                  </a:xfrm>
                  <a:prstGeom prst="rect">
                    <a:avLst/>
                  </a:prstGeom>
                </p:spPr>
              </p:pic>
              <p:pic>
                <p:nvPicPr>
                  <p:cNvPr id="25" name="รูปภาพ 24">
                    <a:extLst>
                      <a:ext uri="{FF2B5EF4-FFF2-40B4-BE49-F238E27FC236}">
                        <a16:creationId xmlns:a16="http://schemas.microsoft.com/office/drawing/2014/main" id="{5A6891C6-9D95-8A46-A799-9A388E7C2E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667779" y="1065997"/>
                    <a:ext cx="344298" cy="364467"/>
                  </a:xfrm>
                  <a:prstGeom prst="rect">
                    <a:avLst/>
                  </a:prstGeom>
                </p:spPr>
              </p:pic>
              <p:pic>
                <p:nvPicPr>
                  <p:cNvPr id="26" name="รูปภาพ 25">
                    <a:extLst>
                      <a:ext uri="{FF2B5EF4-FFF2-40B4-BE49-F238E27FC236}">
                        <a16:creationId xmlns:a16="http://schemas.microsoft.com/office/drawing/2014/main" id="{029E731E-9EC0-83F3-74EA-0F7B7C384A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70158" y="3142566"/>
                    <a:ext cx="343580" cy="36370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" name="ลูกโป่งความคิด: ก้อนเมฆ 8">
                  <a:extLst>
                    <a:ext uri="{FF2B5EF4-FFF2-40B4-BE49-F238E27FC236}">
                      <a16:creationId xmlns:a16="http://schemas.microsoft.com/office/drawing/2014/main" id="{C311951E-88EE-1FDD-A12E-E4EE547D017A}"/>
                    </a:ext>
                  </a:extLst>
                </p:cNvPr>
                <p:cNvSpPr/>
                <p:nvPr/>
              </p:nvSpPr>
              <p:spPr>
                <a:xfrm>
                  <a:off x="2561125" y="4316363"/>
                  <a:ext cx="2851949" cy="1550839"/>
                </a:xfrm>
                <a:prstGeom prst="cloudCallout">
                  <a:avLst>
                    <a:gd name="adj1" fmla="val 17545"/>
                    <a:gd name="adj2" fmla="val 20927"/>
                  </a:avLst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10" name="กล่องข้อความ 9">
                  <a:extLst>
                    <a:ext uri="{FF2B5EF4-FFF2-40B4-BE49-F238E27FC236}">
                      <a16:creationId xmlns:a16="http://schemas.microsoft.com/office/drawing/2014/main" id="{3F9E1648-9637-1C7C-EB66-6F07F0E7BC31}"/>
                    </a:ext>
                  </a:extLst>
                </p:cNvPr>
                <p:cNvSpPr txBox="1"/>
                <p:nvPr/>
              </p:nvSpPr>
              <p:spPr>
                <a:xfrm>
                  <a:off x="2694878" y="4784117"/>
                  <a:ext cx="2622309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th-TH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500,000 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th-TH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ก่อนคริสตกาล</a:t>
                  </a: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pic>
              <p:nvPicPr>
                <p:cNvPr id="11" name="รูปภาพ 10">
                  <a:extLst>
                    <a:ext uri="{FF2B5EF4-FFF2-40B4-BE49-F238E27FC236}">
                      <a16:creationId xmlns:a16="http://schemas.microsoft.com/office/drawing/2014/main" id="{A87BEFBC-E8E4-66E1-D3D6-F173E5CE5C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7978" y="4517618"/>
                  <a:ext cx="344299" cy="364467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6B7D5868-93D2-7765-F8C3-4B763598C898}"/>
                </a:ext>
              </a:extLst>
            </p:cNvPr>
            <p:cNvSpPr txBox="1"/>
            <p:nvPr/>
          </p:nvSpPr>
          <p:spPr>
            <a:xfrm>
              <a:off x="5473810" y="5003587"/>
              <a:ext cx="2188705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ยุคพาลิโอ</a:t>
              </a:r>
              <a:r>
                <a:rPr lang="th-TH" sz="2800" b="1" dirty="0" err="1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ลิธิค</a:t>
              </a:r>
              <a:endParaRPr lang="th-TH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  <a:p>
              <a:pPr algn="ctr"/>
              <a:r>
                <a:rPr lang="th-TH" sz="2800" b="1" dirty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(</a:t>
              </a:r>
              <a:r>
                <a:rPr lang="en-US" sz="2800" b="1" dirty="0" err="1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PaleolithicAge</a:t>
              </a:r>
              <a:r>
                <a:rPr lang="en-US" sz="2800" b="1" dirty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)</a:t>
              </a:r>
            </a:p>
            <a:p>
              <a:pPr algn="ctr"/>
              <a:r>
                <a:rPr lang="th-TH" sz="2800" b="1" dirty="0">
                  <a:solidFill>
                    <a:srgbClr val="FFFF66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เป็นยุคหินเก่า</a:t>
              </a:r>
              <a:endParaRPr lang="en-US" sz="2800" b="1" dirty="0">
                <a:solidFill>
                  <a:srgbClr val="FFFF66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5" name="วงรี 4">
              <a:extLst>
                <a:ext uri="{FF2B5EF4-FFF2-40B4-BE49-F238E27FC236}">
                  <a16:creationId xmlns:a16="http://schemas.microsoft.com/office/drawing/2014/main" id="{38D4E328-5240-9AD0-6F9A-18C88BC736A5}"/>
                </a:ext>
              </a:extLst>
            </p:cNvPr>
            <p:cNvSpPr/>
            <p:nvPr/>
          </p:nvSpPr>
          <p:spPr>
            <a:xfrm>
              <a:off x="6309091" y="4317593"/>
              <a:ext cx="400050" cy="400050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1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79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791497" y="1185"/>
            <a:ext cx="5400501" cy="103099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67735" y="16512"/>
            <a:ext cx="9124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2" name="ลูกโป่งความคิด: ก้อนเมฆ 1">
            <a:extLst>
              <a:ext uri="{FF2B5EF4-FFF2-40B4-BE49-F238E27FC236}">
                <a16:creationId xmlns:a16="http://schemas.microsoft.com/office/drawing/2014/main" id="{5F8EFCE8-178B-32CE-3EB4-BCCC76A972D4}"/>
              </a:ext>
            </a:extLst>
          </p:cNvPr>
          <p:cNvSpPr/>
          <p:nvPr/>
        </p:nvSpPr>
        <p:spPr>
          <a:xfrm>
            <a:off x="3436599" y="1449162"/>
            <a:ext cx="8513863" cy="4103155"/>
          </a:xfrm>
          <a:prstGeom prst="cloudCallout">
            <a:avLst>
              <a:gd name="adj1" fmla="val -62605"/>
              <a:gd name="adj2" fmla="val 94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B29EEEEF-AA47-304B-E5F3-6452A044CC00}"/>
              </a:ext>
            </a:extLst>
          </p:cNvPr>
          <p:cNvSpPr txBox="1"/>
          <p:nvPr/>
        </p:nvSpPr>
        <p:spPr>
          <a:xfrm>
            <a:off x="4277923" y="2264914"/>
            <a:ext cx="70059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CordiaUPC" panose="020B0304020202020204" pitchFamily="34" charset="-34"/>
                <a:cs typeface="CordiaUPC" panose="020B0304020202020204" pitchFamily="34" charset="-34"/>
              </a:rPr>
              <a:t>     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สิ่งอำนวยความสะดวกในชีวิตประจำวันของมนุษย์ล้วนแล้วแต่เป็น</a:t>
            </a:r>
            <a:r>
              <a:rPr lang="th-TH" i="1" dirty="0">
                <a:latin typeface="TH Fah kwang" panose="02000506000000020004" pitchFamily="2" charset="-34"/>
                <a:cs typeface="TH Fah kwang" panose="02000506000000020004" pitchFamily="2" charset="-34"/>
              </a:rPr>
              <a:t>เทคโนโลยี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เกิดจากกระบวนการคิดที่เป็นระบบ</a:t>
            </a:r>
            <a:r>
              <a:rPr lang="th-TH" u="sng" dirty="0">
                <a:latin typeface="TH Fah kwang" panose="02000506000000020004" pitchFamily="2" charset="-34"/>
                <a:cs typeface="TH Fah kwang" panose="02000506000000020004" pitchFamily="2" charset="-34"/>
              </a:rPr>
              <a:t>เพื่อแก้ปัญหาและทำให้คุณภาพชีวิตของมนุษย์ดีขึ้น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บุคคลที่มีส่วนสำคัญในการแก้ปัญหาตามที่กล่าวมา คือ </a:t>
            </a:r>
          </a:p>
          <a:p>
            <a:pPr algn="ctr"/>
            <a:r>
              <a:rPr lang="th-TH" sz="3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วิศวกร (</a:t>
            </a:r>
            <a:r>
              <a:rPr lang="en-US" sz="36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Engineer)</a:t>
            </a:r>
            <a:endParaRPr lang="th-TH" sz="3600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endParaRPr lang="th-TH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2C7ACB5-7558-69CC-391B-56F2630F5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8" y="1930390"/>
            <a:ext cx="2411403" cy="372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75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6B22F24E-5CB0-A9BF-BEE9-7A1C0166AA79}"/>
              </a:ext>
            </a:extLst>
          </p:cNvPr>
          <p:cNvGrpSpPr/>
          <p:nvPr/>
        </p:nvGrpSpPr>
        <p:grpSpPr>
          <a:xfrm>
            <a:off x="-4294" y="685668"/>
            <a:ext cx="11322199" cy="6005074"/>
            <a:chOff x="-4294" y="760485"/>
            <a:chExt cx="11322199" cy="6005074"/>
          </a:xfrm>
        </p:grpSpPr>
        <p:cxnSp>
          <p:nvCxnSpPr>
            <p:cNvPr id="21" name="ลูกศรเชื่อมต่อแบบตรง 20">
              <a:extLst>
                <a:ext uri="{FF2B5EF4-FFF2-40B4-BE49-F238E27FC236}">
                  <a16:creationId xmlns:a16="http://schemas.microsoft.com/office/drawing/2014/main" id="{308AC536-0D54-2112-928C-A8F45AE5E36A}"/>
                </a:ext>
              </a:extLst>
            </p:cNvPr>
            <p:cNvCxnSpPr/>
            <p:nvPr/>
          </p:nvCxnSpPr>
          <p:spPr>
            <a:xfrm flipH="1" flipV="1">
              <a:off x="4338590" y="3471983"/>
              <a:ext cx="339942" cy="550657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id="{CB7185CF-F00E-6F21-8993-86E0F57D160C}"/>
                </a:ext>
              </a:extLst>
            </p:cNvPr>
            <p:cNvGrpSpPr/>
            <p:nvPr/>
          </p:nvGrpSpPr>
          <p:grpSpPr>
            <a:xfrm>
              <a:off x="-4294" y="760485"/>
              <a:ext cx="11322199" cy="6005074"/>
              <a:chOff x="-4294" y="760485"/>
              <a:chExt cx="11322199" cy="6005074"/>
            </a:xfrm>
          </p:grpSpPr>
          <p:sp>
            <p:nvSpPr>
              <p:cNvPr id="23" name="ลูกศร: รูปห้าเหลี่ยม 22">
                <a:extLst>
                  <a:ext uri="{FF2B5EF4-FFF2-40B4-BE49-F238E27FC236}">
                    <a16:creationId xmlns:a16="http://schemas.microsoft.com/office/drawing/2014/main" id="{B5C03BB6-E21C-A43C-1A1D-BC707FE2225D}"/>
                  </a:ext>
                </a:extLst>
              </p:cNvPr>
              <p:cNvSpPr/>
              <p:nvPr/>
            </p:nvSpPr>
            <p:spPr>
              <a:xfrm>
                <a:off x="-4294" y="797954"/>
                <a:ext cx="4842626" cy="655451"/>
              </a:xfrm>
              <a:prstGeom prst="homePlate">
                <a:avLst/>
              </a:prstGeom>
              <a:solidFill>
                <a:srgbClr val="663300"/>
              </a:solidFill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เป็นยุคหินกลาง (</a:t>
                </a:r>
                <a:r>
                  <a:rPr lang="en-US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The Middle Stone Age)</a:t>
                </a:r>
              </a:p>
            </p:txBody>
          </p:sp>
          <p:sp>
            <p:nvSpPr>
              <p:cNvPr id="24" name="ลูกศร: รูปห้าเหลี่ยม 23">
                <a:extLst>
                  <a:ext uri="{FF2B5EF4-FFF2-40B4-BE49-F238E27FC236}">
                    <a16:creationId xmlns:a16="http://schemas.microsoft.com/office/drawing/2014/main" id="{C0F67B24-955A-FCFD-3265-A13DD19FF4FF}"/>
                  </a:ext>
                </a:extLst>
              </p:cNvPr>
              <p:cNvSpPr/>
              <p:nvPr/>
            </p:nvSpPr>
            <p:spPr>
              <a:xfrm>
                <a:off x="3732819" y="4022640"/>
                <a:ext cx="4517573" cy="655451"/>
              </a:xfrm>
              <a:prstGeom prst="homePlate">
                <a:avLst/>
              </a:prstGeom>
              <a:solidFill>
                <a:srgbClr val="663300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ยุคเมโซล</a:t>
                </a:r>
                <a:r>
                  <a:rPr lang="th-TH" sz="3200" b="1" dirty="0" err="1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ิธิค</a:t>
                </a:r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 (</a:t>
                </a:r>
                <a:r>
                  <a:rPr lang="en-US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Mesolithic Age</a:t>
                </a:r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)</a:t>
                </a:r>
                <a:endPara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5" name="วงรี 24">
                <a:extLst>
                  <a:ext uri="{FF2B5EF4-FFF2-40B4-BE49-F238E27FC236}">
                    <a16:creationId xmlns:a16="http://schemas.microsoft.com/office/drawing/2014/main" id="{2CD1D79E-9149-BDC9-553B-4E0CC66A3FFB}"/>
                  </a:ext>
                </a:extLst>
              </p:cNvPr>
              <p:cNvSpPr/>
              <p:nvPr/>
            </p:nvSpPr>
            <p:spPr>
              <a:xfrm>
                <a:off x="3532794" y="4145116"/>
                <a:ext cx="400050" cy="40005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2</a:t>
                </a:r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sp>
            <p:nvSpPr>
              <p:cNvPr id="26" name="กล่องข้อความ 25">
                <a:extLst>
                  <a:ext uri="{FF2B5EF4-FFF2-40B4-BE49-F238E27FC236}">
                    <a16:creationId xmlns:a16="http://schemas.microsoft.com/office/drawing/2014/main" id="{570BDAFF-3F7B-CE4B-77B7-5F50A6FF702C}"/>
                  </a:ext>
                </a:extLst>
              </p:cNvPr>
              <p:cNvSpPr txBox="1"/>
              <p:nvPr/>
            </p:nvSpPr>
            <p:spPr>
              <a:xfrm>
                <a:off x="2476646" y="1656101"/>
                <a:ext cx="2112295" cy="1815882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th-TH" sz="2800" b="1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sz="28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10,000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ก่อนคริสตกาล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FB45F361-1FFA-66B1-8A85-500B4994143E}"/>
                  </a:ext>
                </a:extLst>
              </p:cNvPr>
              <p:cNvSpPr txBox="1"/>
              <p:nvPr/>
            </p:nvSpPr>
            <p:spPr>
              <a:xfrm>
                <a:off x="1033300" y="5403908"/>
                <a:ext cx="3940594" cy="954107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เริ่มมี</a:t>
                </a:r>
                <a:r>
                  <a:rPr lang="th-TH" sz="2800" dirty="0">
                    <a:solidFill>
                      <a:srgbClr val="C00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การเลี้ยงสัตว์ </a:t>
                </a:r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และ</a:t>
                </a:r>
                <a:r>
                  <a:rPr lang="th-TH" sz="2800" dirty="0">
                    <a:solidFill>
                      <a:srgbClr val="C00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เกษตรกรรม</a:t>
                </a:r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 </a:t>
                </a:r>
              </a:p>
              <a:p>
                <a:pPr algn="ctr"/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นำไปสู่การตั้งรกรากหรือชุมชน</a:t>
                </a:r>
                <a:endParaRPr lang="en-US" sz="2800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pic>
            <p:nvPicPr>
              <p:cNvPr id="28" name="รูปภาพ 27">
                <a:extLst>
                  <a:ext uri="{FF2B5EF4-FFF2-40B4-BE49-F238E27FC236}">
                    <a16:creationId xmlns:a16="http://schemas.microsoft.com/office/drawing/2014/main" id="{FEF726B1-C066-1ABA-8894-67A74A3B90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47828" y="1778322"/>
                <a:ext cx="344299" cy="364467"/>
              </a:xfrm>
              <a:prstGeom prst="rect">
                <a:avLst/>
              </a:prstGeom>
            </p:spPr>
          </p:pic>
          <p:sp>
            <p:nvSpPr>
              <p:cNvPr id="29" name="สามเหลี่ยมหน้าจั่ว 28">
                <a:extLst>
                  <a:ext uri="{FF2B5EF4-FFF2-40B4-BE49-F238E27FC236}">
                    <a16:creationId xmlns:a16="http://schemas.microsoft.com/office/drawing/2014/main" id="{8562126C-82AD-7E0A-8861-CD0EF9812402}"/>
                  </a:ext>
                </a:extLst>
              </p:cNvPr>
              <p:cNvSpPr/>
              <p:nvPr/>
            </p:nvSpPr>
            <p:spPr>
              <a:xfrm>
                <a:off x="7266457" y="1018170"/>
                <a:ext cx="3068637" cy="2456892"/>
              </a:xfrm>
              <a:prstGeom prst="triangle">
                <a:avLst/>
              </a:prstGeom>
              <a:solidFill>
                <a:srgbClr val="FFC000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กล่องข้อความ 29">
                <a:extLst>
                  <a:ext uri="{FF2B5EF4-FFF2-40B4-BE49-F238E27FC236}">
                    <a16:creationId xmlns:a16="http://schemas.microsoft.com/office/drawing/2014/main" id="{27975221-65ED-2CB9-9ECD-D226A8B65E79}"/>
                  </a:ext>
                </a:extLst>
              </p:cNvPr>
              <p:cNvSpPr txBox="1"/>
              <p:nvPr/>
            </p:nvSpPr>
            <p:spPr>
              <a:xfrm>
                <a:off x="7824810" y="2080419"/>
                <a:ext cx="1890945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งานเครื่องหนัง </a:t>
                </a:r>
                <a:r>
                  <a:rPr lang="th-TH" sz="2800" dirty="0">
                    <a:solidFill>
                      <a:srgbClr val="C00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อุปกรณ์ตกปลา </a:t>
                </a:r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แวดวงหิน</a:t>
                </a:r>
                <a:endParaRPr lang="en-US" sz="2800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pic>
            <p:nvPicPr>
              <p:cNvPr id="31" name="รูปภาพ 30">
                <a:extLst>
                  <a:ext uri="{FF2B5EF4-FFF2-40B4-BE49-F238E27FC236}">
                    <a16:creationId xmlns:a16="http://schemas.microsoft.com/office/drawing/2014/main" id="{B80C7CB4-8F56-4CF0-0570-12987748FD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9344" y="5221674"/>
                <a:ext cx="344298" cy="364467"/>
              </a:xfrm>
              <a:prstGeom prst="rect">
                <a:avLst/>
              </a:prstGeom>
            </p:spPr>
          </p:pic>
          <p:sp>
            <p:nvSpPr>
              <p:cNvPr id="32" name="วงรี 31">
                <a:extLst>
                  <a:ext uri="{FF2B5EF4-FFF2-40B4-BE49-F238E27FC236}">
                    <a16:creationId xmlns:a16="http://schemas.microsoft.com/office/drawing/2014/main" id="{F166DF34-7B90-A311-63D4-C6B90AEA24ED}"/>
                  </a:ext>
                </a:extLst>
              </p:cNvPr>
              <p:cNvSpPr/>
              <p:nvPr/>
            </p:nvSpPr>
            <p:spPr>
              <a:xfrm>
                <a:off x="8450417" y="3898071"/>
                <a:ext cx="2867488" cy="2867488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F072417C-A00B-6C46-7194-908D1C29B1BC}"/>
                  </a:ext>
                </a:extLst>
              </p:cNvPr>
              <p:cNvSpPr txBox="1"/>
              <p:nvPr/>
            </p:nvSpPr>
            <p:spPr>
              <a:xfrm>
                <a:off x="8800776" y="4253846"/>
                <a:ext cx="2112295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มนุษย์ยุคนี้เริ่มรู้จักการล่าสัตว์ </a:t>
                </a:r>
              </a:p>
              <a:p>
                <a:pPr algn="ctr"/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และมีการสร้าง</a:t>
                </a:r>
              </a:p>
              <a:p>
                <a:pPr algn="ctr"/>
                <a:r>
                  <a:rPr lang="th-TH" sz="2800" dirty="0">
                    <a:solidFill>
                      <a:srgbClr val="C00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ที่อยู่อาศัยเป็น</a:t>
                </a:r>
              </a:p>
              <a:p>
                <a:pPr algn="ctr"/>
                <a:r>
                  <a:rPr lang="th-TH" sz="2800" b="1" dirty="0">
                    <a:solidFill>
                      <a:srgbClr val="C00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หลักแหล่ง</a:t>
                </a:r>
              </a:p>
            </p:txBody>
          </p:sp>
          <p:pic>
            <p:nvPicPr>
              <p:cNvPr id="34" name="รูปภาพ 33">
                <a:extLst>
                  <a:ext uri="{FF2B5EF4-FFF2-40B4-BE49-F238E27FC236}">
                    <a16:creationId xmlns:a16="http://schemas.microsoft.com/office/drawing/2014/main" id="{1F6138E1-74AB-E487-9D77-668423744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98132" y="1633622"/>
                <a:ext cx="344299" cy="363706"/>
              </a:xfrm>
              <a:prstGeom prst="rect">
                <a:avLst/>
              </a:prstGeom>
            </p:spPr>
          </p:pic>
          <p:pic>
            <p:nvPicPr>
              <p:cNvPr id="35" name="รูปภาพ 34">
                <a:extLst>
                  <a:ext uri="{FF2B5EF4-FFF2-40B4-BE49-F238E27FC236}">
                    <a16:creationId xmlns:a16="http://schemas.microsoft.com/office/drawing/2014/main" id="{99EF7A67-10BB-AE0B-D8F8-79C0326AE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85133" y="3936938"/>
                <a:ext cx="343580" cy="363706"/>
              </a:xfrm>
              <a:prstGeom prst="rect">
                <a:avLst/>
              </a:prstGeom>
            </p:spPr>
          </p:pic>
          <p:pic>
            <p:nvPicPr>
              <p:cNvPr id="36" name="Picture 2" descr="Stone age spear, prehistoric weapon or tool for hunting, detailed drawing  in cartoon style isolated on white background stock vector illustration.  Sharpened rock with wooden stick. Stock Vector | Adobe Stock">
                <a:extLst>
                  <a:ext uri="{FF2B5EF4-FFF2-40B4-BE49-F238E27FC236}">
                    <a16:creationId xmlns:a16="http://schemas.microsoft.com/office/drawing/2014/main" id="{FC98918F-B19E-CAC9-EA97-F63D83CFF8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790" r="27846"/>
              <a:stretch/>
            </p:blipFill>
            <p:spPr bwMode="auto">
              <a:xfrm rot="2001809">
                <a:off x="7164544" y="760485"/>
                <a:ext cx="838765" cy="304060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7" name="ลูกศรเชื่อมต่อแบบตรง 36">
                <a:extLst>
                  <a:ext uri="{FF2B5EF4-FFF2-40B4-BE49-F238E27FC236}">
                    <a16:creationId xmlns:a16="http://schemas.microsoft.com/office/drawing/2014/main" id="{4EE1E9E1-9F97-1AD4-C4C6-4A83EA8426E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83926" y="3471983"/>
                <a:ext cx="481538" cy="550657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ลูกศรเชื่อมต่อแบบตรง 37">
                <a:extLst>
                  <a:ext uri="{FF2B5EF4-FFF2-40B4-BE49-F238E27FC236}">
                    <a16:creationId xmlns:a16="http://schemas.microsoft.com/office/drawing/2014/main" id="{5994627A-177D-EADF-0317-CAE4F0631B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08561" y="4678091"/>
                <a:ext cx="232115" cy="725817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ลูกศรเชื่อมต่อแบบตรง 38">
                <a:extLst>
                  <a:ext uri="{FF2B5EF4-FFF2-40B4-BE49-F238E27FC236}">
                    <a16:creationId xmlns:a16="http://schemas.microsoft.com/office/drawing/2014/main" id="{17B549D9-EB22-89AF-B6D9-F888E4A388C9}"/>
                  </a:ext>
                </a:extLst>
              </p:cNvPr>
              <p:cNvCxnSpPr>
                <a:cxnSpLocks/>
                <a:endCxn id="32" idx="2"/>
              </p:cNvCxnSpPr>
              <p:nvPr/>
            </p:nvCxnSpPr>
            <p:spPr>
              <a:xfrm>
                <a:off x="7465257" y="4678091"/>
                <a:ext cx="985160" cy="653724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87833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B06F9C98-1BDD-6005-D775-A989052451B7}"/>
              </a:ext>
            </a:extLst>
          </p:cNvPr>
          <p:cNvGrpSpPr/>
          <p:nvPr/>
        </p:nvGrpSpPr>
        <p:grpSpPr>
          <a:xfrm>
            <a:off x="84915" y="797954"/>
            <a:ext cx="11954945" cy="5835441"/>
            <a:chOff x="-4293" y="797954"/>
            <a:chExt cx="11954945" cy="5835441"/>
          </a:xfrm>
        </p:grpSpPr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5BFE247D-FF7F-525F-C0A8-50E8EF67A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57575" y="1034815"/>
              <a:ext cx="2070491" cy="185189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8100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17602373-6408-B28E-0ECC-DCC2547F4C56}"/>
                </a:ext>
              </a:extLst>
            </p:cNvPr>
            <p:cNvGrpSpPr/>
            <p:nvPr/>
          </p:nvGrpSpPr>
          <p:grpSpPr>
            <a:xfrm>
              <a:off x="-4293" y="797954"/>
              <a:ext cx="11954945" cy="5835441"/>
              <a:chOff x="-4293" y="797954"/>
              <a:chExt cx="11954945" cy="5835441"/>
            </a:xfrm>
          </p:grpSpPr>
          <p:sp>
            <p:nvSpPr>
              <p:cNvPr id="24" name="คำบรรยายภาพ: เส้นโค้ง 2 เส้นที่มีเส้นขอบและแถบเน้น 23">
                <a:extLst>
                  <a:ext uri="{FF2B5EF4-FFF2-40B4-BE49-F238E27FC236}">
                    <a16:creationId xmlns:a16="http://schemas.microsoft.com/office/drawing/2014/main" id="{CA90CE35-4C3B-59C9-C0B5-E32FC64C4870}"/>
                  </a:ext>
                </a:extLst>
              </p:cNvPr>
              <p:cNvSpPr/>
              <p:nvPr/>
            </p:nvSpPr>
            <p:spPr>
              <a:xfrm flipH="1">
                <a:off x="472146" y="1707385"/>
                <a:ext cx="3542190" cy="523220"/>
              </a:xfrm>
              <a:prstGeom prst="accent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00000"/>
                  <a:gd name="adj6" fmla="val -16667"/>
                  <a:gd name="adj7" fmla="val 288800"/>
                  <a:gd name="adj8" fmla="val -28383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5" name="คำบรรยายภาพ: เส้นโค้ง 2 เส้นที่มีเส้นขอบและแถบเน้น 24">
                <a:extLst>
                  <a:ext uri="{FF2B5EF4-FFF2-40B4-BE49-F238E27FC236}">
                    <a16:creationId xmlns:a16="http://schemas.microsoft.com/office/drawing/2014/main" id="{BB45A90E-0977-51EE-73E4-E9D6CB004039}"/>
                  </a:ext>
                </a:extLst>
              </p:cNvPr>
              <p:cNvSpPr/>
              <p:nvPr/>
            </p:nvSpPr>
            <p:spPr>
              <a:xfrm>
                <a:off x="8579220" y="1374488"/>
                <a:ext cx="2965141" cy="840594"/>
              </a:xfrm>
              <a:prstGeom prst="accentBorderCallout3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100000"/>
                  <a:gd name="adj6" fmla="val -16667"/>
                  <a:gd name="adj7" fmla="val 232826"/>
                  <a:gd name="adj8" fmla="val -33173"/>
                </a:avLst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26" name="กลุ่ม 25">
                <a:extLst>
                  <a:ext uri="{FF2B5EF4-FFF2-40B4-BE49-F238E27FC236}">
                    <a16:creationId xmlns:a16="http://schemas.microsoft.com/office/drawing/2014/main" id="{150F2515-196E-96C7-765C-8C6499AFD081}"/>
                  </a:ext>
                </a:extLst>
              </p:cNvPr>
              <p:cNvGrpSpPr/>
              <p:nvPr/>
            </p:nvGrpSpPr>
            <p:grpSpPr>
              <a:xfrm>
                <a:off x="-4293" y="797954"/>
                <a:ext cx="11954945" cy="5835441"/>
                <a:chOff x="-4293" y="797954"/>
                <a:chExt cx="11954945" cy="5835441"/>
              </a:xfrm>
            </p:grpSpPr>
            <p:sp>
              <p:nvSpPr>
                <p:cNvPr id="27" name="ลูกศร: รูปห้าเหลี่ยม 26">
                  <a:extLst>
                    <a:ext uri="{FF2B5EF4-FFF2-40B4-BE49-F238E27FC236}">
                      <a16:creationId xmlns:a16="http://schemas.microsoft.com/office/drawing/2014/main" id="{DD78E170-82EE-EAE3-D337-8978C7C83A7B}"/>
                    </a:ext>
                  </a:extLst>
                </p:cNvPr>
                <p:cNvSpPr/>
                <p:nvPr/>
              </p:nvSpPr>
              <p:spPr>
                <a:xfrm>
                  <a:off x="-4293" y="797954"/>
                  <a:ext cx="4437192" cy="655451"/>
                </a:xfrm>
                <a:prstGeom prst="homePlate">
                  <a:avLst/>
                </a:prstGeom>
                <a:solidFill>
                  <a:srgbClr val="663300"/>
                </a:solidFill>
                <a:ln w="28575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th-TH" b="1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เป็นยุคหินใหม่ (</a:t>
                  </a:r>
                  <a:r>
                    <a:rPr lang="en-US" b="1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The New Stone Age)</a:t>
                  </a:r>
                </a:p>
              </p:txBody>
            </p:sp>
            <p:sp>
              <p:nvSpPr>
                <p:cNvPr id="28" name="ลูกศร: รูปห้าเหลี่ยม 27">
                  <a:extLst>
                    <a:ext uri="{FF2B5EF4-FFF2-40B4-BE49-F238E27FC236}">
                      <a16:creationId xmlns:a16="http://schemas.microsoft.com/office/drawing/2014/main" id="{33FBBF7E-5B3F-A3DC-4258-02677859904C}"/>
                    </a:ext>
                  </a:extLst>
                </p:cNvPr>
                <p:cNvSpPr/>
                <p:nvPr/>
              </p:nvSpPr>
              <p:spPr>
                <a:xfrm>
                  <a:off x="4847252" y="3191798"/>
                  <a:ext cx="3171889" cy="1180290"/>
                </a:xfrm>
                <a:prstGeom prst="homePlate">
                  <a:avLst/>
                </a:prstGeom>
                <a:solidFill>
                  <a:srgbClr val="663300"/>
                </a:solidFill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3200" b="1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ยุคนีโอ</a:t>
                  </a:r>
                  <a:r>
                    <a:rPr lang="th-TH" sz="3200" b="1" dirty="0" err="1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ลิธิค</a:t>
                  </a:r>
                  <a:r>
                    <a:rPr lang="th-TH" sz="3200" b="1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 (</a:t>
                  </a:r>
                  <a:r>
                    <a:rPr lang="en-US" sz="3200" b="1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Neolithic Age</a:t>
                  </a:r>
                  <a:r>
                    <a:rPr lang="th-TH" sz="3200" b="1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)</a:t>
                  </a:r>
                  <a:endParaRPr lang="en-US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29" name="วงรี 28">
                  <a:extLst>
                    <a:ext uri="{FF2B5EF4-FFF2-40B4-BE49-F238E27FC236}">
                      <a16:creationId xmlns:a16="http://schemas.microsoft.com/office/drawing/2014/main" id="{95F990DF-8B9B-9391-099B-5DD3040427DE}"/>
                    </a:ext>
                  </a:extLst>
                </p:cNvPr>
                <p:cNvSpPr/>
                <p:nvPr/>
              </p:nvSpPr>
              <p:spPr>
                <a:xfrm>
                  <a:off x="4655234" y="3554338"/>
                  <a:ext cx="400050" cy="40005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24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ordiaUPC" panose="020B0304020202020204" pitchFamily="34" charset="-34"/>
                      <a:cs typeface="CordiaUPC" panose="020B0304020202020204" pitchFamily="34" charset="-34"/>
                    </a:rPr>
                    <a:t>3</a:t>
                  </a:r>
                  <a:endParaRPr lang="en-US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endParaRPr>
                </a:p>
              </p:txBody>
            </p:sp>
            <p:sp>
              <p:nvSpPr>
                <p:cNvPr id="30" name="กล่องข้อความ 29">
                  <a:extLst>
                    <a:ext uri="{FF2B5EF4-FFF2-40B4-BE49-F238E27FC236}">
                      <a16:creationId xmlns:a16="http://schemas.microsoft.com/office/drawing/2014/main" id="{9CA68D99-8A04-AEAA-9EB4-E816EC416FF9}"/>
                    </a:ext>
                  </a:extLst>
                </p:cNvPr>
                <p:cNvSpPr txBox="1"/>
                <p:nvPr/>
              </p:nvSpPr>
              <p:spPr>
                <a:xfrm>
                  <a:off x="2014821" y="5248400"/>
                  <a:ext cx="9935831" cy="1384995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th-TH" b="1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ชาวอียิปต์ </a:t>
                  </a:r>
                  <a:r>
                    <a:rPr lang="th-TH" dirty="0">
                      <a:solidFill>
                        <a:srgbClr val="C00000"/>
                      </a:solidFill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สร้างพีระมิด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th-TH" b="1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ชาวเม</a:t>
                  </a:r>
                  <a:r>
                    <a:rPr lang="th-TH" b="1" dirty="0" err="1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โส</a:t>
                  </a:r>
                  <a:r>
                    <a:rPr lang="th-TH" b="1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โป</a:t>
                  </a:r>
                  <a:r>
                    <a:rPr lang="th-TH" b="1" dirty="0" err="1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เต</a:t>
                  </a:r>
                  <a:r>
                    <a:rPr lang="th-TH" b="1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เมีย </a:t>
                  </a:r>
                  <a:r>
                    <a:rPr lang="th-TH" dirty="0">
                      <a:solidFill>
                        <a:srgbClr val="C00000"/>
                      </a:solidFill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ใช้แผ่นดินเหนียวในการบันทึกเป็นเอกสาร</a:t>
                  </a:r>
                  <a:r>
                    <a:rPr lang="th-TH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เกี่ยวกับระบบชลประทาน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th-TH" b="1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ชาวบา</a:t>
                  </a:r>
                  <a:r>
                    <a:rPr lang="th-TH" b="1" dirty="0" err="1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บิโลเนีย</a:t>
                  </a:r>
                  <a:r>
                    <a:rPr lang="th-TH" b="1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 </a:t>
                  </a:r>
                  <a:r>
                    <a:rPr lang="th-TH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ใช้แนวคิดทางคณิตศาสตร์ เช่น </a:t>
                  </a:r>
                  <a:r>
                    <a:rPr lang="th-TH" dirty="0">
                      <a:solidFill>
                        <a:srgbClr val="C00000"/>
                      </a:solidFill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ใช้พีชคณิตในการคำนวณเพื่อการขุดเจาะอุโมงค์</a:t>
                  </a:r>
                </a:p>
              </p:txBody>
            </p:sp>
            <p:pic>
              <p:nvPicPr>
                <p:cNvPr id="31" name="Picture 2">
                  <a:extLst>
                    <a:ext uri="{FF2B5EF4-FFF2-40B4-BE49-F238E27FC236}">
                      <a16:creationId xmlns:a16="http://schemas.microsoft.com/office/drawing/2014/main" id="{5D4B2D8B-1158-E194-9AED-E8E12F03AF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65662" y="5164589"/>
                  <a:ext cx="1735276" cy="1425687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 w="38100">
                  <a:solidFill>
                    <a:schemeClr val="tx1"/>
                  </a:solidFill>
                </a:ln>
                <a:effectLst>
                  <a:reflection blurRad="12700" stA="38000" endPos="28000" dist="5000" dir="5400000" sy="-100000" algn="bl" rotWithShape="0"/>
                </a:effectLst>
              </p:spPr>
            </p:pic>
            <p:sp>
              <p:nvSpPr>
                <p:cNvPr id="32" name="สี่เหลี่ยมผืนผ้า 31">
                  <a:extLst>
                    <a:ext uri="{FF2B5EF4-FFF2-40B4-BE49-F238E27FC236}">
                      <a16:creationId xmlns:a16="http://schemas.microsoft.com/office/drawing/2014/main" id="{55815F1D-3814-EC9C-2C55-F2F25071A0A1}"/>
                    </a:ext>
                  </a:extLst>
                </p:cNvPr>
                <p:cNvSpPr/>
                <p:nvPr/>
              </p:nvSpPr>
              <p:spPr>
                <a:xfrm>
                  <a:off x="5066263" y="2486596"/>
                  <a:ext cx="2207580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2000" b="1" dirty="0">
                      <a:solidFill>
                        <a:schemeClr val="bg1"/>
                      </a:solidFill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เครื่องปั้นดินเผา</a:t>
                  </a:r>
                  <a:endParaRPr lang="en-US" sz="2000" b="1" dirty="0">
                    <a:solidFill>
                      <a:schemeClr val="bg1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33" name="กล่องข้อความ 32">
                  <a:extLst>
                    <a:ext uri="{FF2B5EF4-FFF2-40B4-BE49-F238E27FC236}">
                      <a16:creationId xmlns:a16="http://schemas.microsoft.com/office/drawing/2014/main" id="{7F2566E9-A136-FD6D-03CC-1C5D9D90DF2F}"/>
                    </a:ext>
                  </a:extLst>
                </p:cNvPr>
                <p:cNvSpPr txBox="1"/>
                <p:nvPr/>
              </p:nvSpPr>
              <p:spPr>
                <a:xfrm>
                  <a:off x="515695" y="1746036"/>
                  <a:ext cx="339721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th-TH" sz="2800" b="1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4,000 </a:t>
                  </a:r>
                  <a:r>
                    <a:rPr lang="th-TH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ก่อนคริสตกาล</a:t>
                  </a:r>
                  <a:endParaRPr lang="en-US" dirty="0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pic>
              <p:nvPicPr>
                <p:cNvPr id="34" name="รูปภาพ 33">
                  <a:extLst>
                    <a:ext uri="{FF2B5EF4-FFF2-40B4-BE49-F238E27FC236}">
                      <a16:creationId xmlns:a16="http://schemas.microsoft.com/office/drawing/2014/main" id="{79605713-58CA-A2B2-144D-65A7317A50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890" y="1771901"/>
                  <a:ext cx="344299" cy="364467"/>
                </a:xfrm>
                <a:prstGeom prst="rect">
                  <a:avLst/>
                </a:prstGeom>
              </p:spPr>
            </p:pic>
            <p:sp>
              <p:nvSpPr>
                <p:cNvPr id="35" name="คำบรรยายภาพ: เส้นโค้ง 2 เส้นที่มีเส้นขอบและแถบเน้น 34">
                  <a:extLst>
                    <a:ext uri="{FF2B5EF4-FFF2-40B4-BE49-F238E27FC236}">
                      <a16:creationId xmlns:a16="http://schemas.microsoft.com/office/drawing/2014/main" id="{AE139A51-15D9-59F9-2660-AD87D70F8B6F}"/>
                    </a:ext>
                  </a:extLst>
                </p:cNvPr>
                <p:cNvSpPr/>
                <p:nvPr/>
              </p:nvSpPr>
              <p:spPr>
                <a:xfrm flipH="1">
                  <a:off x="73779" y="2563208"/>
                  <a:ext cx="4258971" cy="1925260"/>
                </a:xfrm>
                <a:prstGeom prst="accentBorderCallout3">
                  <a:avLst>
                    <a:gd name="adj1" fmla="val 20776"/>
                    <a:gd name="adj2" fmla="val -4164"/>
                    <a:gd name="adj3" fmla="val 22802"/>
                    <a:gd name="adj4" fmla="val -6642"/>
                    <a:gd name="adj5" fmla="val 29903"/>
                    <a:gd name="adj6" fmla="val -7844"/>
                    <a:gd name="adj7" fmla="val 38074"/>
                    <a:gd name="adj8" fmla="val -12168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pic>
              <p:nvPicPr>
                <p:cNvPr id="36" name="รูปภาพ 35">
                  <a:extLst>
                    <a:ext uri="{FF2B5EF4-FFF2-40B4-BE49-F238E27FC236}">
                      <a16:creationId xmlns:a16="http://schemas.microsoft.com/office/drawing/2014/main" id="{E919B4AE-60F1-9061-F0D4-BA93D72FAF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0967" y="2374221"/>
                  <a:ext cx="344298" cy="364467"/>
                </a:xfrm>
                <a:prstGeom prst="rect">
                  <a:avLst/>
                </a:prstGeom>
              </p:spPr>
            </p:pic>
            <p:sp>
              <p:nvSpPr>
                <p:cNvPr id="37" name="กล่องข้อความ 36">
                  <a:extLst>
                    <a:ext uri="{FF2B5EF4-FFF2-40B4-BE49-F238E27FC236}">
                      <a16:creationId xmlns:a16="http://schemas.microsoft.com/office/drawing/2014/main" id="{A25FF39A-3396-A908-FEE9-01FDE46E1189}"/>
                    </a:ext>
                  </a:extLst>
                </p:cNvPr>
                <p:cNvSpPr txBox="1"/>
                <p:nvPr/>
              </p:nvSpPr>
              <p:spPr>
                <a:xfrm>
                  <a:off x="83774" y="2650981"/>
                  <a:ext cx="4201383" cy="18158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2800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มีการจัดหาอาหาร</a:t>
                  </a:r>
                  <a:r>
                    <a:rPr lang="th-TH" sz="2800" dirty="0" err="1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ตลอดทั้ง</a:t>
                  </a:r>
                  <a:r>
                    <a:rPr lang="th-TH" sz="2800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ปี </a:t>
                  </a:r>
                </a:p>
                <a:p>
                  <a:pPr algn="ctr"/>
                  <a:r>
                    <a:rPr lang="th-TH" sz="2800" dirty="0">
                      <a:solidFill>
                        <a:srgbClr val="C00000"/>
                      </a:solidFill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มีการแบ่งแรงงานและความเชี่ยวชาญเฉพาะด้าน </a:t>
                  </a:r>
                  <a:r>
                    <a:rPr lang="th-TH" sz="2800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ซึ่งสิ่งเหล่านี้ไป</a:t>
                  </a:r>
                  <a:r>
                    <a:rPr lang="th-TH" sz="2800" dirty="0">
                      <a:solidFill>
                        <a:srgbClr val="C00000"/>
                      </a:solidFill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กระตุ้นทำให้เกิดการสร้างสิ่งประดิษฐ์ต่าง ๆ</a:t>
                  </a:r>
                </a:p>
              </p:txBody>
            </p:sp>
            <p:sp>
              <p:nvSpPr>
                <p:cNvPr id="38" name="กล่องข้อความ 37">
                  <a:extLst>
                    <a:ext uri="{FF2B5EF4-FFF2-40B4-BE49-F238E27FC236}">
                      <a16:creationId xmlns:a16="http://schemas.microsoft.com/office/drawing/2014/main" id="{86C6FE2A-9AE3-9DBB-7762-096D2D11F47D}"/>
                    </a:ext>
                  </a:extLst>
                </p:cNvPr>
                <p:cNvSpPr txBox="1"/>
                <p:nvPr/>
              </p:nvSpPr>
              <p:spPr>
                <a:xfrm>
                  <a:off x="8596420" y="1342157"/>
                  <a:ext cx="2965141" cy="95410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2800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เครื่องถักทอผ้า </a:t>
                  </a:r>
                  <a:r>
                    <a:rPr lang="th-TH" sz="2800" dirty="0">
                      <a:solidFill>
                        <a:srgbClr val="C00000"/>
                      </a:solidFill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เคียว</a:t>
                  </a:r>
                  <a:r>
                    <a:rPr lang="th-TH" sz="2800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 เครื่องปั้นดินเผา</a:t>
                  </a:r>
                  <a:endParaRPr lang="en-US" sz="2800" dirty="0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pic>
              <p:nvPicPr>
                <p:cNvPr id="39" name="รูปภาพ 38">
                  <a:extLst>
                    <a:ext uri="{FF2B5EF4-FFF2-40B4-BE49-F238E27FC236}">
                      <a16:creationId xmlns:a16="http://schemas.microsoft.com/office/drawing/2014/main" id="{6C057343-F491-7F9F-5E88-D3D1579D34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29376" y="1187765"/>
                  <a:ext cx="344299" cy="363706"/>
                </a:xfrm>
                <a:prstGeom prst="rect">
                  <a:avLst/>
                </a:prstGeom>
              </p:spPr>
            </p:pic>
            <p:sp>
              <p:nvSpPr>
                <p:cNvPr id="40" name="คำบรรยายภาพ: เส้นโค้ง 2 เส้นที่มีเส้นขอบและแถบเน้น 39">
                  <a:extLst>
                    <a:ext uri="{FF2B5EF4-FFF2-40B4-BE49-F238E27FC236}">
                      <a16:creationId xmlns:a16="http://schemas.microsoft.com/office/drawing/2014/main" id="{AD702FBE-B6EA-8350-ED74-B5D0D9BEF4AA}"/>
                    </a:ext>
                  </a:extLst>
                </p:cNvPr>
                <p:cNvSpPr/>
                <p:nvPr/>
              </p:nvSpPr>
              <p:spPr>
                <a:xfrm>
                  <a:off x="8743817" y="2937004"/>
                  <a:ext cx="2965141" cy="1859336"/>
                </a:xfrm>
                <a:prstGeom prst="accentBorderCallout3">
                  <a:avLst>
                    <a:gd name="adj1" fmla="val 18750"/>
                    <a:gd name="adj2" fmla="val -8333"/>
                    <a:gd name="adj3" fmla="val 18750"/>
                    <a:gd name="adj4" fmla="val -16667"/>
                    <a:gd name="adj5" fmla="val 34587"/>
                    <a:gd name="adj6" fmla="val -18763"/>
                    <a:gd name="adj7" fmla="val 40407"/>
                    <a:gd name="adj8" fmla="val -27185"/>
                  </a:avLst>
                </a:prstGeom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41" name="กล่องข้อความ 40">
                  <a:extLst>
                    <a:ext uri="{FF2B5EF4-FFF2-40B4-BE49-F238E27FC236}">
                      <a16:creationId xmlns:a16="http://schemas.microsoft.com/office/drawing/2014/main" id="{586FC968-CE66-B579-B18D-6976756AE886}"/>
                    </a:ext>
                  </a:extLst>
                </p:cNvPr>
                <p:cNvSpPr txBox="1"/>
                <p:nvPr/>
              </p:nvSpPr>
              <p:spPr>
                <a:xfrm>
                  <a:off x="8928849" y="2980458"/>
                  <a:ext cx="2503502" cy="181588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th-TH" sz="2800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มนุษย์ยุคนี้เริ่มมีการตั้งถิ่นฐาน</a:t>
                  </a:r>
                  <a:r>
                    <a:rPr lang="th-TH" sz="2800" b="1" dirty="0">
                      <a:solidFill>
                        <a:srgbClr val="C00000"/>
                      </a:solidFill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แบบถาวร </a:t>
                  </a:r>
                  <a:r>
                    <a:rPr lang="th-TH" sz="2800" dirty="0">
                      <a:latin typeface="TH Niramit AS" panose="02000506000000020004" pitchFamily="2" charset="-34"/>
                      <a:cs typeface="TH Niramit AS" panose="02000506000000020004" pitchFamily="2" charset="-34"/>
                    </a:rPr>
                    <a:t>ที่อยู่อาศัยสร้างด้วยหิน ไม้ มีความคงทน</a:t>
                  </a:r>
                </a:p>
              </p:txBody>
            </p:sp>
            <p:pic>
              <p:nvPicPr>
                <p:cNvPr id="42" name="รูปภาพ 41">
                  <a:extLst>
                    <a:ext uri="{FF2B5EF4-FFF2-40B4-BE49-F238E27FC236}">
                      <a16:creationId xmlns:a16="http://schemas.microsoft.com/office/drawing/2014/main" id="{CE69114D-C3B4-709A-0EA9-7109D798DC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502573" y="2784463"/>
                  <a:ext cx="343580" cy="363706"/>
                </a:xfrm>
                <a:prstGeom prst="rect">
                  <a:avLst/>
                </a:prstGeom>
              </p:spPr>
            </p:pic>
            <p:cxnSp>
              <p:nvCxnSpPr>
                <p:cNvPr id="43" name="ลูกศรเชื่อมต่อแบบตรง 42">
                  <a:extLst>
                    <a:ext uri="{FF2B5EF4-FFF2-40B4-BE49-F238E27FC236}">
                      <a16:creationId xmlns:a16="http://schemas.microsoft.com/office/drawing/2014/main" id="{E3C73E23-A407-6759-1C9F-649803988A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0457" y="4363619"/>
                  <a:ext cx="0" cy="88478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4" name="รูปภาพ 43">
                  <a:extLst>
                    <a:ext uri="{FF2B5EF4-FFF2-40B4-BE49-F238E27FC236}">
                      <a16:creationId xmlns:a16="http://schemas.microsoft.com/office/drawing/2014/main" id="{70A98841-54BA-B0B8-ADD1-28F6DB1E4C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8307" y="5132020"/>
                  <a:ext cx="344299" cy="363706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215492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BAF82EA1-12FE-0099-6240-F4DFBD93413C}"/>
              </a:ext>
            </a:extLst>
          </p:cNvPr>
          <p:cNvGrpSpPr/>
          <p:nvPr/>
        </p:nvGrpSpPr>
        <p:grpSpPr>
          <a:xfrm>
            <a:off x="666466" y="949432"/>
            <a:ext cx="10640282" cy="5391661"/>
            <a:chOff x="766218" y="1107374"/>
            <a:chExt cx="10640282" cy="5391661"/>
          </a:xfrm>
        </p:grpSpPr>
        <p:grpSp>
          <p:nvGrpSpPr>
            <p:cNvPr id="3" name="กลุ่ม 2">
              <a:extLst>
                <a:ext uri="{FF2B5EF4-FFF2-40B4-BE49-F238E27FC236}">
                  <a16:creationId xmlns:a16="http://schemas.microsoft.com/office/drawing/2014/main" id="{741DA24A-2151-E157-0FD6-01EB69480B62}"/>
                </a:ext>
              </a:extLst>
            </p:cNvPr>
            <p:cNvGrpSpPr/>
            <p:nvPr/>
          </p:nvGrpSpPr>
          <p:grpSpPr>
            <a:xfrm>
              <a:off x="766218" y="1107374"/>
              <a:ext cx="10640282" cy="5391661"/>
              <a:chOff x="766218" y="1107374"/>
              <a:chExt cx="10640282" cy="5391661"/>
            </a:xfrm>
          </p:grpSpPr>
          <p:sp>
            <p:nvSpPr>
              <p:cNvPr id="5" name="ลูกศร: รูปห้าเหลี่ยม 4">
                <a:extLst>
                  <a:ext uri="{FF2B5EF4-FFF2-40B4-BE49-F238E27FC236}">
                    <a16:creationId xmlns:a16="http://schemas.microsoft.com/office/drawing/2014/main" id="{AC0A3AD3-3AD6-065C-6950-29A17F464108}"/>
                  </a:ext>
                </a:extLst>
              </p:cNvPr>
              <p:cNvSpPr/>
              <p:nvPr/>
            </p:nvSpPr>
            <p:spPr>
              <a:xfrm>
                <a:off x="3877404" y="1107374"/>
                <a:ext cx="4437192" cy="581946"/>
              </a:xfrm>
              <a:prstGeom prst="homePlate">
                <a:avLst/>
              </a:prstGeom>
              <a:solidFill>
                <a:srgbClr val="663300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ยุคสำริด (</a:t>
                </a:r>
                <a:r>
                  <a:rPr lang="en-US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Bronze Age</a:t>
                </a:r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)</a:t>
                </a:r>
                <a:endPara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6" name="วงรี 5">
                <a:extLst>
                  <a:ext uri="{FF2B5EF4-FFF2-40B4-BE49-F238E27FC236}">
                    <a16:creationId xmlns:a16="http://schemas.microsoft.com/office/drawing/2014/main" id="{9A896AF0-E2F8-29A9-7C43-37BB73CA20C9}"/>
                  </a:ext>
                </a:extLst>
              </p:cNvPr>
              <p:cNvSpPr/>
              <p:nvPr/>
            </p:nvSpPr>
            <p:spPr>
              <a:xfrm>
                <a:off x="3677379" y="1175798"/>
                <a:ext cx="400050" cy="40005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4</a:t>
                </a:r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sp>
            <p:nvSpPr>
              <p:cNvPr id="7" name="แผนผังลำดับงาน: การดำเนินการด้วยตนเอง 6">
                <a:extLst>
                  <a:ext uri="{FF2B5EF4-FFF2-40B4-BE49-F238E27FC236}">
                    <a16:creationId xmlns:a16="http://schemas.microsoft.com/office/drawing/2014/main" id="{E2AC4420-ED61-6749-A0A3-9E3EB204956F}"/>
                  </a:ext>
                </a:extLst>
              </p:cNvPr>
              <p:cNvSpPr/>
              <p:nvPr/>
            </p:nvSpPr>
            <p:spPr>
              <a:xfrm>
                <a:off x="965953" y="3429000"/>
                <a:ext cx="2055775" cy="1609170"/>
              </a:xfrm>
              <a:prstGeom prst="flowChartManualOperation">
                <a:avLst/>
              </a:prstGeom>
              <a:blipFill>
                <a:blip r:embed="rId2"/>
                <a:tile tx="0" ty="0" sx="100000" sy="100000" flip="none" algn="tl"/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0F9021AB-7768-39CD-90DE-3C6E6DC10157}"/>
                  </a:ext>
                </a:extLst>
              </p:cNvPr>
              <p:cNvSpPr txBox="1"/>
              <p:nvPr/>
            </p:nvSpPr>
            <p:spPr>
              <a:xfrm>
                <a:off x="766218" y="3734618"/>
                <a:ext cx="2429147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2</a:t>
                </a:r>
                <a:r>
                  <a:rPr lang="th-TH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,300 </a:t>
                </a:r>
              </a:p>
              <a:p>
                <a:pPr algn="ctr"/>
                <a:r>
                  <a:rPr lang="th-TH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ก่อนคริสตกาล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9" name="แผนผังลำดับงาน: การดำเนินการด้วยตนเอง 8">
                <a:extLst>
                  <a:ext uri="{FF2B5EF4-FFF2-40B4-BE49-F238E27FC236}">
                    <a16:creationId xmlns:a16="http://schemas.microsoft.com/office/drawing/2014/main" id="{CB684939-5F34-BCCF-4A68-3186488D9614}"/>
                  </a:ext>
                </a:extLst>
              </p:cNvPr>
              <p:cNvSpPr/>
              <p:nvPr/>
            </p:nvSpPr>
            <p:spPr>
              <a:xfrm>
                <a:off x="3889809" y="4640036"/>
                <a:ext cx="4095672" cy="1841790"/>
              </a:xfrm>
              <a:prstGeom prst="flowChartManualOperation">
                <a:avLst/>
              </a:prstGeom>
              <a:blipFill>
                <a:blip r:embed="rId2"/>
                <a:tile tx="0" ty="0" sx="100000" sy="100000" flip="none" algn="tl"/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sp>
            <p:nvSpPr>
              <p:cNvPr id="10" name="กล่องข้อความ 9">
                <a:extLst>
                  <a:ext uri="{FF2B5EF4-FFF2-40B4-BE49-F238E27FC236}">
                    <a16:creationId xmlns:a16="http://schemas.microsoft.com/office/drawing/2014/main" id="{C07FEE8B-4FC4-CAB0-6748-61417B963063}"/>
                  </a:ext>
                </a:extLst>
              </p:cNvPr>
              <p:cNvSpPr txBox="1"/>
              <p:nvPr/>
            </p:nvSpPr>
            <p:spPr>
              <a:xfrm>
                <a:off x="4277522" y="4683153"/>
                <a:ext cx="3450508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มีการใช้</a:t>
                </a:r>
                <a:r>
                  <a:rPr lang="th-TH" sz="2800" b="1" u="sng" dirty="0">
                    <a:solidFill>
                      <a:srgbClr val="C00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สำริด</a:t>
                </a:r>
                <a:r>
                  <a:rPr lang="th-TH" sz="2800" u="sng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แทนเครื่องมือต่างๆ ที่เป็นหิน</a:t>
                </a:r>
                <a:r>
                  <a:rPr lang="th-TH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 และมนุษย์เริ่มมี</a:t>
                </a:r>
              </a:p>
              <a:p>
                <a:pPr algn="ctr"/>
                <a:r>
                  <a:rPr lang="th-TH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การเปลี่ยนแปลงสิ่งแวดล้อม</a:t>
                </a:r>
              </a:p>
              <a:p>
                <a:pPr algn="ctr"/>
                <a:r>
                  <a:rPr lang="th-TH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ครั้งยิ่งใหญ่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1" name="แผนผังลำดับงาน: การดำเนินการด้วยตนเอง 10">
                <a:extLst>
                  <a:ext uri="{FF2B5EF4-FFF2-40B4-BE49-F238E27FC236}">
                    <a16:creationId xmlns:a16="http://schemas.microsoft.com/office/drawing/2014/main" id="{ADE7B850-EF9A-8E86-D6A6-1FFE3EE48CD2}"/>
                  </a:ext>
                </a:extLst>
              </p:cNvPr>
              <p:cNvSpPr/>
              <p:nvPr/>
            </p:nvSpPr>
            <p:spPr>
              <a:xfrm>
                <a:off x="9088142" y="3001240"/>
                <a:ext cx="2318358" cy="2620392"/>
              </a:xfrm>
              <a:prstGeom prst="flowChartManualOperation">
                <a:avLst/>
              </a:prstGeom>
              <a:blipFill>
                <a:blip r:embed="rId2"/>
                <a:tile tx="0" ty="0" sx="100000" sy="100000" flip="none" algn="tl"/>
              </a:blip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sp>
            <p:nvSpPr>
              <p:cNvPr id="12" name="กล่องข้อความ 11">
                <a:extLst>
                  <a:ext uri="{FF2B5EF4-FFF2-40B4-BE49-F238E27FC236}">
                    <a16:creationId xmlns:a16="http://schemas.microsoft.com/office/drawing/2014/main" id="{1DF3A975-3C13-F92F-3B97-17AFB48F554A}"/>
                  </a:ext>
                </a:extLst>
              </p:cNvPr>
              <p:cNvSpPr txBox="1"/>
              <p:nvPr/>
            </p:nvSpPr>
            <p:spPr>
              <a:xfrm>
                <a:off x="9216051" y="3242477"/>
                <a:ext cx="2067645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เครื่องประดับ</a:t>
                </a:r>
              </a:p>
              <a:p>
                <a:pPr algn="ctr"/>
                <a:r>
                  <a:rPr lang="th-TH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ทำจากสำริด อาวุธหรือเครื่องมือที่ทนทานและ</a:t>
                </a:r>
              </a:p>
              <a:p>
                <a:pPr algn="ctr"/>
                <a:r>
                  <a:rPr lang="th-TH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แข็งแรง</a:t>
                </a:r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pic>
            <p:nvPicPr>
              <p:cNvPr id="13" name="รูปภาพ 12">
                <a:extLst>
                  <a:ext uri="{FF2B5EF4-FFF2-40B4-BE49-F238E27FC236}">
                    <a16:creationId xmlns:a16="http://schemas.microsoft.com/office/drawing/2014/main" id="{38BC55F9-13A2-0EDF-A8BA-0A670A38D2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82345" y="3486999"/>
                <a:ext cx="344299" cy="364467"/>
              </a:xfrm>
              <a:prstGeom prst="rect">
                <a:avLst/>
              </a:prstGeom>
            </p:spPr>
          </p:pic>
          <p:pic>
            <p:nvPicPr>
              <p:cNvPr id="14" name="รูปภาพ 13">
                <a:extLst>
                  <a:ext uri="{FF2B5EF4-FFF2-40B4-BE49-F238E27FC236}">
                    <a16:creationId xmlns:a16="http://schemas.microsoft.com/office/drawing/2014/main" id="{B6AB6986-AD08-2AA5-7393-E2286470B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22650" y="4673703"/>
                <a:ext cx="344298" cy="364467"/>
              </a:xfrm>
              <a:prstGeom prst="rect">
                <a:avLst/>
              </a:prstGeom>
            </p:spPr>
          </p:pic>
          <p:pic>
            <p:nvPicPr>
              <p:cNvPr id="15" name="รูปภาพ 14">
                <a:extLst>
                  <a:ext uri="{FF2B5EF4-FFF2-40B4-BE49-F238E27FC236}">
                    <a16:creationId xmlns:a16="http://schemas.microsoft.com/office/drawing/2014/main" id="{AAA856AE-490E-5D37-078F-F4FD15A696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66707" y="3139667"/>
                <a:ext cx="344299" cy="363706"/>
              </a:xfrm>
              <a:prstGeom prst="rect">
                <a:avLst/>
              </a:prstGeom>
            </p:spPr>
          </p:pic>
          <p:cxnSp>
            <p:nvCxnSpPr>
              <p:cNvPr id="16" name="ลูกศรเชื่อมต่อแบบตรง 15">
                <a:extLst>
                  <a:ext uri="{FF2B5EF4-FFF2-40B4-BE49-F238E27FC236}">
                    <a16:creationId xmlns:a16="http://schemas.microsoft.com/office/drawing/2014/main" id="{D25FAD2C-E19F-D2E2-D07E-51D12F4418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12381" y="1696463"/>
                <a:ext cx="1510269" cy="1732537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ลูกศรเชื่อมต่อแบบตรง 16">
                <a:extLst>
                  <a:ext uri="{FF2B5EF4-FFF2-40B4-BE49-F238E27FC236}">
                    <a16:creationId xmlns:a16="http://schemas.microsoft.com/office/drawing/2014/main" id="{5715D87D-F3CE-F94F-E02D-55B5514362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68021" y="1699383"/>
                <a:ext cx="1770835" cy="1298846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สี่เหลี่ยมผืนผ้า: มุมมนด้านทแยง 17">
                <a:extLst>
                  <a:ext uri="{FF2B5EF4-FFF2-40B4-BE49-F238E27FC236}">
                    <a16:creationId xmlns:a16="http://schemas.microsoft.com/office/drawing/2014/main" id="{8DB0C9BD-B60D-E3D6-E2FC-2599DAAF24C6}"/>
                  </a:ext>
                </a:extLst>
              </p:cNvPr>
              <p:cNvSpPr/>
              <p:nvPr/>
            </p:nvSpPr>
            <p:spPr>
              <a:xfrm>
                <a:off x="7242372" y="3746878"/>
                <a:ext cx="1884183" cy="618108"/>
              </a:xfrm>
              <a:prstGeom prst="round2DiagRect">
                <a:avLst/>
              </a:prstGeom>
              <a:solidFill>
                <a:srgbClr val="663300"/>
              </a:solidFill>
              <a:ln w="19050">
                <a:solidFill>
                  <a:srgbClr val="C00000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solidFill>
                      <a:srgbClr val="FFFF00"/>
                    </a:solidFill>
                    <a:latin typeface="TH Mali Grade 6" panose="02000506000000020004" pitchFamily="2" charset="-34"/>
                    <a:cs typeface="TH Mali Grade 6" panose="02000506000000020004" pitchFamily="2" charset="-34"/>
                  </a:rPr>
                  <a:t>ทองแดง+ดีบุก</a:t>
                </a:r>
              </a:p>
            </p:txBody>
          </p:sp>
          <p:cxnSp>
            <p:nvCxnSpPr>
              <p:cNvPr id="19" name="ลูกศรเชื่อมต่อแบบตรง 18">
                <a:extLst>
                  <a:ext uri="{FF2B5EF4-FFF2-40B4-BE49-F238E27FC236}">
                    <a16:creationId xmlns:a16="http://schemas.microsoft.com/office/drawing/2014/main" id="{BF39E3E8-14D4-6A16-99D0-D39808F531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87069" y="4156293"/>
                <a:ext cx="1308813" cy="61351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" name="Picture 2" descr="Indonesia - Keris - Dagger, Knife, Sword - Catawiki">
              <a:extLst>
                <a:ext uri="{FF2B5EF4-FFF2-40B4-BE49-F238E27FC236}">
                  <a16:creationId xmlns:a16="http://schemas.microsoft.com/office/drawing/2014/main" id="{5F9D1690-5D23-06B6-2D91-97B0F40828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915" y="1752712"/>
              <a:ext cx="2318359" cy="23183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257400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60FD0466-D73A-1453-615D-75043A5EA8BC}"/>
              </a:ext>
            </a:extLst>
          </p:cNvPr>
          <p:cNvGrpSpPr/>
          <p:nvPr/>
        </p:nvGrpSpPr>
        <p:grpSpPr>
          <a:xfrm>
            <a:off x="58191" y="718159"/>
            <a:ext cx="12067709" cy="5864167"/>
            <a:chOff x="62143" y="942603"/>
            <a:chExt cx="12067709" cy="5864167"/>
          </a:xfrm>
        </p:grpSpPr>
        <p:sp>
          <p:nvSpPr>
            <p:cNvPr id="3" name="ลูกศร: สี่ทิศ 2">
              <a:extLst>
                <a:ext uri="{FF2B5EF4-FFF2-40B4-BE49-F238E27FC236}">
                  <a16:creationId xmlns:a16="http://schemas.microsoft.com/office/drawing/2014/main" id="{A17F6867-AB4F-5744-0E1F-463468317C6C}"/>
                </a:ext>
              </a:extLst>
            </p:cNvPr>
            <p:cNvSpPr/>
            <p:nvPr/>
          </p:nvSpPr>
          <p:spPr>
            <a:xfrm>
              <a:off x="3627918" y="2539814"/>
              <a:ext cx="4936163" cy="2405452"/>
            </a:xfrm>
            <a:prstGeom prst="quadArrow">
              <a:avLst/>
            </a:prstGeom>
            <a:solidFill>
              <a:srgbClr val="663300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" name="กล่องข้อความ 3">
              <a:extLst>
                <a:ext uri="{FF2B5EF4-FFF2-40B4-BE49-F238E27FC236}">
                  <a16:creationId xmlns:a16="http://schemas.microsoft.com/office/drawing/2014/main" id="{2523B188-91A3-EAB8-668B-84EF2D4DAA5A}"/>
                </a:ext>
              </a:extLst>
            </p:cNvPr>
            <p:cNvSpPr txBox="1"/>
            <p:nvPr/>
          </p:nvSpPr>
          <p:spPr>
            <a:xfrm>
              <a:off x="3037642" y="3480930"/>
              <a:ext cx="61167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ยุค</a:t>
              </a:r>
              <a:r>
                <a:rPr lang="th-TH" sz="3200" b="1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เหล็ก (</a:t>
              </a:r>
              <a:r>
                <a:rPr lang="en-US" sz="3200" b="1" dirty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Iron </a:t>
              </a:r>
              <a:r>
                <a:rPr lang="en-US" sz="3200" b="1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Age</a:t>
              </a:r>
              <a:r>
                <a:rPr lang="th-TH" sz="3200" b="1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)</a:t>
              </a:r>
              <a:endParaRPr lang="en-US" sz="3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5" name="วงรี 4">
              <a:extLst>
                <a:ext uri="{FF2B5EF4-FFF2-40B4-BE49-F238E27FC236}">
                  <a16:creationId xmlns:a16="http://schemas.microsoft.com/office/drawing/2014/main" id="{3D813416-2404-39D7-9C03-D6A25AB7C7AF}"/>
                </a:ext>
              </a:extLst>
            </p:cNvPr>
            <p:cNvSpPr/>
            <p:nvPr/>
          </p:nvSpPr>
          <p:spPr>
            <a:xfrm>
              <a:off x="5895974" y="3080880"/>
              <a:ext cx="400050" cy="400050"/>
            </a:xfrm>
            <a:prstGeom prst="ellipse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rPr>
                <a:t>5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endParaRPr>
            </a:p>
          </p:txBody>
        </p:sp>
        <p:sp>
          <p:nvSpPr>
            <p:cNvPr id="6" name="คำบรรยายภาพ: ลูกศรขวา 5">
              <a:extLst>
                <a:ext uri="{FF2B5EF4-FFF2-40B4-BE49-F238E27FC236}">
                  <a16:creationId xmlns:a16="http://schemas.microsoft.com/office/drawing/2014/main" id="{A7FE4DE8-0068-0EC6-EA3B-761641D0A262}"/>
                </a:ext>
              </a:extLst>
            </p:cNvPr>
            <p:cNvSpPr/>
            <p:nvPr/>
          </p:nvSpPr>
          <p:spPr>
            <a:xfrm>
              <a:off x="62144" y="3429000"/>
              <a:ext cx="3565774" cy="636705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91616"/>
              </a:avLst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7" name="คำบรรยายภาพ: ลูกศรขวา 6">
              <a:extLst>
                <a:ext uri="{FF2B5EF4-FFF2-40B4-BE49-F238E27FC236}">
                  <a16:creationId xmlns:a16="http://schemas.microsoft.com/office/drawing/2014/main" id="{C65984CC-2356-94A5-D2EC-152BF9DE917D}"/>
                </a:ext>
              </a:extLst>
            </p:cNvPr>
            <p:cNvSpPr/>
            <p:nvPr/>
          </p:nvSpPr>
          <p:spPr>
            <a:xfrm rot="5400000">
              <a:off x="5304122" y="-2357941"/>
              <a:ext cx="1578019" cy="8179108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7686"/>
              </a:avLst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คำบรรยายภาพ: ลูกศรขวา 7">
              <a:extLst>
                <a:ext uri="{FF2B5EF4-FFF2-40B4-BE49-F238E27FC236}">
                  <a16:creationId xmlns:a16="http://schemas.microsoft.com/office/drawing/2014/main" id="{1DEFA6FB-F6FD-7606-FBE7-86F9B31ACEBC}"/>
                </a:ext>
              </a:extLst>
            </p:cNvPr>
            <p:cNvSpPr/>
            <p:nvPr/>
          </p:nvSpPr>
          <p:spPr>
            <a:xfrm flipH="1">
              <a:off x="8564079" y="2539696"/>
              <a:ext cx="3565773" cy="2405448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77425"/>
              </a:avLst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คำบรรยายภาพ: ลูกศรขวา 8">
              <a:extLst>
                <a:ext uri="{FF2B5EF4-FFF2-40B4-BE49-F238E27FC236}">
                  <a16:creationId xmlns:a16="http://schemas.microsoft.com/office/drawing/2014/main" id="{24BCB108-A08E-342D-2A97-3024E4AC26B6}"/>
                </a:ext>
              </a:extLst>
            </p:cNvPr>
            <p:cNvSpPr/>
            <p:nvPr/>
          </p:nvSpPr>
          <p:spPr>
            <a:xfrm rot="16200000">
              <a:off x="5206829" y="1246376"/>
              <a:ext cx="1772605" cy="9348184"/>
            </a:xfrm>
            <a:prstGeom prst="rightArrowCallout">
              <a:avLst>
                <a:gd name="adj1" fmla="val 25000"/>
                <a:gd name="adj2" fmla="val 25000"/>
                <a:gd name="adj3" fmla="val 25000"/>
                <a:gd name="adj4" fmla="val 67686"/>
              </a:avLst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/>
                <a:t>  </a:t>
              </a:r>
            </a:p>
          </p:txBody>
        </p: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62FFFA33-8B6C-4DE5-A3D7-48200762A1D5}"/>
                </a:ext>
              </a:extLst>
            </p:cNvPr>
            <p:cNvSpPr txBox="1"/>
            <p:nvPr/>
          </p:nvSpPr>
          <p:spPr>
            <a:xfrm>
              <a:off x="62143" y="3482268"/>
              <a:ext cx="34692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800" dirty="0">
                  <a:solidFill>
                    <a:srgbClr val="FFFF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700 ก่อนคริสตกาล - ค.ศ. 450</a:t>
              </a:r>
              <a:endParaRPr lang="en-US" sz="2800" dirty="0">
                <a:solidFill>
                  <a:srgbClr val="FFFF00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1" name="กล่องข้อความ 10">
              <a:extLst>
                <a:ext uri="{FF2B5EF4-FFF2-40B4-BE49-F238E27FC236}">
                  <a16:creationId xmlns:a16="http://schemas.microsoft.com/office/drawing/2014/main" id="{E45252D4-ABEC-3025-9575-7419C130D796}"/>
                </a:ext>
              </a:extLst>
            </p:cNvPr>
            <p:cNvSpPr txBox="1"/>
            <p:nvPr/>
          </p:nvSpPr>
          <p:spPr>
            <a:xfrm>
              <a:off x="2211446" y="1029623"/>
              <a:ext cx="791000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เริ่มมีการปกครองทางทหาร </a:t>
              </a:r>
              <a:r>
                <a:rPr lang="th-TH" sz="2800" dirty="0">
                  <a:solidFill>
                    <a:srgbClr val="FFFF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มีวัฒนธรรม นำไปสู่การ</a:t>
              </a:r>
              <a:r>
                <a:rPr lang="th-TH" sz="2800" dirty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ผลิตอาวุธที่ทำจากเหล็ก</a:t>
              </a:r>
            </a:p>
            <a:p>
              <a:pPr algn="ctr"/>
              <a:r>
                <a:rPr lang="th-TH" sz="2800" dirty="0">
                  <a:solidFill>
                    <a:srgbClr val="FFFF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มี</a:t>
              </a:r>
              <a:r>
                <a:rPr lang="th-TH" sz="2800" dirty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เครื่องไถใบมีดเหล็ก</a:t>
              </a:r>
              <a:r>
                <a:rPr lang="th-TH" sz="2800" dirty="0">
                  <a:solidFill>
                    <a:srgbClr val="FFFF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ทำให้มนุษย์สามารถเพิ่มผลผลิตทางอาหาร</a:t>
              </a:r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66933F08-AF1F-A83E-C349-6B630C6135AA}"/>
                </a:ext>
              </a:extLst>
            </p:cNvPr>
            <p:cNvSpPr txBox="1"/>
            <p:nvPr/>
          </p:nvSpPr>
          <p:spPr>
            <a:xfrm>
              <a:off x="9471649" y="2634397"/>
              <a:ext cx="2561658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อาวุธหรือเครื่องมือการเกษตรที่ทำ</a:t>
              </a:r>
            </a:p>
            <a:p>
              <a:pPr algn="ctr"/>
              <a:r>
                <a:rPr lang="th-TH" sz="2800" dirty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จากเหล็ก </a:t>
              </a:r>
              <a:r>
                <a:rPr lang="th-TH" sz="2800" dirty="0">
                  <a:solidFill>
                    <a:srgbClr val="FFFF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แบบร่างหรือต้นฉบับร่างที่เขียน</a:t>
              </a:r>
            </a:p>
            <a:p>
              <a:pPr algn="ctr"/>
              <a:r>
                <a:rPr lang="th-TH" sz="2800" dirty="0">
                  <a:solidFill>
                    <a:srgbClr val="FFFF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ด้วยมือ</a:t>
              </a:r>
              <a:endParaRPr lang="en-US" sz="2800" dirty="0">
                <a:solidFill>
                  <a:srgbClr val="FFFF00"/>
                </a:solidFill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13" name="กล่องข้อความ 12">
              <a:extLst>
                <a:ext uri="{FF2B5EF4-FFF2-40B4-BE49-F238E27FC236}">
                  <a16:creationId xmlns:a16="http://schemas.microsoft.com/office/drawing/2014/main" id="{6D949BD3-D877-8207-76A6-3F7FCD6E881F}"/>
                </a:ext>
              </a:extLst>
            </p:cNvPr>
            <p:cNvSpPr txBox="1"/>
            <p:nvPr/>
          </p:nvSpPr>
          <p:spPr>
            <a:xfrm>
              <a:off x="1471456" y="5754682"/>
              <a:ext cx="941830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h-TH" sz="2800" b="1" dirty="0">
                  <a:solidFill>
                    <a:srgbClr val="FFFF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ชาวกรีก </a:t>
              </a:r>
              <a:r>
                <a:rPr lang="th-TH" sz="2800" dirty="0">
                  <a:solidFill>
                    <a:srgbClr val="FFFF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สร้างธนูที่มีคันติดกับด้าม และ</a:t>
              </a:r>
              <a:r>
                <a:rPr lang="th-TH" sz="2800" dirty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เครื่องยิงก้อนหิน</a:t>
              </a:r>
              <a:r>
                <a:rPr lang="th-TH" sz="2800" dirty="0">
                  <a:solidFill>
                    <a:srgbClr val="FFFF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เพื่อป้องกันและขยายอาณาเขต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th-TH" sz="2800" b="1" dirty="0">
                  <a:solidFill>
                    <a:srgbClr val="FFFF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ชาวโรมัน </a:t>
              </a:r>
              <a:r>
                <a:rPr lang="th-TH" sz="2800" dirty="0">
                  <a:solidFill>
                    <a:srgbClr val="FFFF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สร้างระบบท่อระบายน้ำ </a:t>
              </a:r>
              <a:r>
                <a:rPr lang="th-TH" sz="2800" dirty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ระบบสุขาภิบาล </a:t>
              </a:r>
              <a:r>
                <a:rPr lang="th-TH" sz="2800" dirty="0">
                  <a:solidFill>
                    <a:srgbClr val="FFFF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และมีการสร้างถนนเพื่อการคมนาคม</a:t>
              </a:r>
            </a:p>
          </p:txBody>
        </p:sp>
        <p:pic>
          <p:nvPicPr>
            <p:cNvPr id="14" name="รูปภาพ 13">
              <a:extLst>
                <a:ext uri="{FF2B5EF4-FFF2-40B4-BE49-F238E27FC236}">
                  <a16:creationId xmlns:a16="http://schemas.microsoft.com/office/drawing/2014/main" id="{191ED30B-7BCE-8D84-5838-F7C77E02D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2847" y="5129466"/>
              <a:ext cx="344299" cy="363706"/>
            </a:xfrm>
            <a:prstGeom prst="rect">
              <a:avLst/>
            </a:prstGeom>
          </p:spPr>
        </p:pic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4AB9C26A-9A85-A6E5-58DC-B5969EFBF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7166" y="3230668"/>
              <a:ext cx="344299" cy="364467"/>
            </a:xfrm>
            <a:prstGeom prst="rect">
              <a:avLst/>
            </a:prstGeom>
          </p:spPr>
        </p:pic>
        <p:pic>
          <p:nvPicPr>
            <p:cNvPr id="16" name="รูปภาพ 15">
              <a:extLst>
                <a:ext uri="{FF2B5EF4-FFF2-40B4-BE49-F238E27FC236}">
                  <a16:creationId xmlns:a16="http://schemas.microsoft.com/office/drawing/2014/main" id="{3F73CA47-F92D-3308-96BF-DB87940A7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4136" y="2039955"/>
              <a:ext cx="344298" cy="364467"/>
            </a:xfrm>
            <a:prstGeom prst="rect">
              <a:avLst/>
            </a:prstGeom>
          </p:spPr>
        </p:pic>
        <p:pic>
          <p:nvPicPr>
            <p:cNvPr id="17" name="รูปภาพ 16">
              <a:extLst>
                <a:ext uri="{FF2B5EF4-FFF2-40B4-BE49-F238E27FC236}">
                  <a16:creationId xmlns:a16="http://schemas.microsoft.com/office/drawing/2014/main" id="{08DED12B-C437-04A8-899C-B89B3C9FA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1374" y="3575928"/>
              <a:ext cx="344299" cy="363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8877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F101FBEC-6B64-AF4D-1166-E4CE9019652E}"/>
              </a:ext>
            </a:extLst>
          </p:cNvPr>
          <p:cNvGrpSpPr/>
          <p:nvPr/>
        </p:nvGrpSpPr>
        <p:grpSpPr>
          <a:xfrm>
            <a:off x="491538" y="827576"/>
            <a:ext cx="11387234" cy="5532905"/>
            <a:chOff x="508163" y="1052020"/>
            <a:chExt cx="11387234" cy="5532905"/>
          </a:xfrm>
        </p:grpSpPr>
        <p:cxnSp>
          <p:nvCxnSpPr>
            <p:cNvPr id="3" name="ลูกศรเชื่อมต่อแบบตรง 2">
              <a:extLst>
                <a:ext uri="{FF2B5EF4-FFF2-40B4-BE49-F238E27FC236}">
                  <a16:creationId xmlns:a16="http://schemas.microsoft.com/office/drawing/2014/main" id="{588399E5-2EC5-A3EA-8733-C407F8F8F6A7}"/>
                </a:ext>
              </a:extLst>
            </p:cNvPr>
            <p:cNvCxnSpPr>
              <a:cxnSpLocks/>
            </p:cNvCxnSpPr>
            <p:nvPr/>
          </p:nvCxnSpPr>
          <p:spPr>
            <a:xfrm>
              <a:off x="6010096" y="2335811"/>
              <a:ext cx="0" cy="35957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81BB67E2-1D8E-E968-574F-15536E095733}"/>
                </a:ext>
              </a:extLst>
            </p:cNvPr>
            <p:cNvGrpSpPr/>
            <p:nvPr/>
          </p:nvGrpSpPr>
          <p:grpSpPr>
            <a:xfrm>
              <a:off x="508163" y="1052020"/>
              <a:ext cx="11387234" cy="5532905"/>
              <a:chOff x="508163" y="1052020"/>
              <a:chExt cx="11387234" cy="5532905"/>
            </a:xfrm>
          </p:grpSpPr>
          <p:sp>
            <p:nvSpPr>
              <p:cNvPr id="5" name="ลูกศร: รูปห้าเหลี่ยม 4">
                <a:extLst>
                  <a:ext uri="{FF2B5EF4-FFF2-40B4-BE49-F238E27FC236}">
                    <a16:creationId xmlns:a16="http://schemas.microsoft.com/office/drawing/2014/main" id="{AFDAF474-6261-DFE2-032A-42CD5F0EF9A1}"/>
                  </a:ext>
                </a:extLst>
              </p:cNvPr>
              <p:cNvSpPr/>
              <p:nvPr/>
            </p:nvSpPr>
            <p:spPr>
              <a:xfrm>
                <a:off x="4401184" y="1052020"/>
                <a:ext cx="3526575" cy="581946"/>
              </a:xfrm>
              <a:prstGeom prst="homePlate">
                <a:avLst/>
              </a:prstGeom>
              <a:solidFill>
                <a:srgbClr val="663300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ยุคกลาง (</a:t>
                </a:r>
                <a:r>
                  <a:rPr lang="en-US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Middle Age</a:t>
                </a:r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)</a:t>
                </a:r>
                <a:endPara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6" name="วงรี 5">
                <a:extLst>
                  <a:ext uri="{FF2B5EF4-FFF2-40B4-BE49-F238E27FC236}">
                    <a16:creationId xmlns:a16="http://schemas.microsoft.com/office/drawing/2014/main" id="{4312DF94-0F13-2D86-1011-81CAC093FF17}"/>
                  </a:ext>
                </a:extLst>
              </p:cNvPr>
              <p:cNvSpPr/>
              <p:nvPr/>
            </p:nvSpPr>
            <p:spPr>
              <a:xfrm>
                <a:off x="4201160" y="1120444"/>
                <a:ext cx="400050" cy="40005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6</a:t>
                </a:r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sp>
            <p:nvSpPr>
              <p:cNvPr id="7" name="สี่เหลี่ยมผืนผ้า 6">
                <a:extLst>
                  <a:ext uri="{FF2B5EF4-FFF2-40B4-BE49-F238E27FC236}">
                    <a16:creationId xmlns:a16="http://schemas.microsoft.com/office/drawing/2014/main" id="{B27B57D1-C09C-8DD8-DD01-0659A17FE703}"/>
                  </a:ext>
                </a:extLst>
              </p:cNvPr>
              <p:cNvSpPr/>
              <p:nvPr/>
            </p:nvSpPr>
            <p:spPr>
              <a:xfrm>
                <a:off x="3843506" y="1799554"/>
                <a:ext cx="4609670" cy="523220"/>
              </a:xfrm>
              <a:prstGeom prst="rect">
                <a:avLst/>
              </a:prstGeom>
              <a:solidFill>
                <a:srgbClr val="C00000"/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b="1" dirty="0">
                    <a:solidFill>
                      <a:schemeClr val="bg1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เป็นยุคหลังจากอาณาจักรโรมันล่มสลาย</a:t>
                </a:r>
                <a:endParaRPr lang="en-US" b="1" dirty="0">
                  <a:solidFill>
                    <a:schemeClr val="bg1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59A1B425-A782-2A02-A896-6A02CB605010}"/>
                  </a:ext>
                </a:extLst>
              </p:cNvPr>
              <p:cNvSpPr txBox="1"/>
              <p:nvPr/>
            </p:nvSpPr>
            <p:spPr>
              <a:xfrm>
                <a:off x="508163" y="2658606"/>
                <a:ext cx="2970529" cy="187743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200" b="1" dirty="0">
                    <a:solidFill>
                      <a:srgbClr val="C00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ยุคกลางตอนต้น </a:t>
                </a:r>
              </a:p>
              <a:p>
                <a:pPr algn="ctr"/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ถูกเพิ่มความกดดันจากการ</a:t>
                </a:r>
                <a:r>
                  <a:rPr lang="th-TH" sz="2800" u="sng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ถูกบุกรุกซึ่งนำไปสู่การลดลงของจำนวนประชากร </a:t>
                </a:r>
                <a:endParaRPr lang="th-TH" sz="3200" u="sng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C8CAE427-98B1-A458-3D7E-BE4F0D926FBD}"/>
                  </a:ext>
                </a:extLst>
              </p:cNvPr>
              <p:cNvSpPr txBox="1"/>
              <p:nvPr/>
            </p:nvSpPr>
            <p:spPr>
              <a:xfrm>
                <a:off x="4212123" y="2718651"/>
                <a:ext cx="3641289" cy="187743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200" b="1" dirty="0">
                    <a:solidFill>
                      <a:srgbClr val="C00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ยุคกลางสูงสุด </a:t>
                </a:r>
              </a:p>
              <a:p>
                <a:pPr algn="ctr"/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มีการ</a:t>
                </a:r>
                <a:r>
                  <a:rPr lang="th-TH" sz="2800" u="sng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เริ่มระบบศักดินา มีประชากรเพิ่มขึ้น </a:t>
                </a:r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และเริ่มมีนวัตกรรม</a:t>
                </a:r>
              </a:p>
              <a:p>
                <a:pPr algn="ctr"/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ด้านการเกษตร </a:t>
                </a:r>
              </a:p>
            </p:txBody>
          </p:sp>
          <p:sp>
            <p:nvSpPr>
              <p:cNvPr id="10" name="กล่องข้อความ 9">
                <a:extLst>
                  <a:ext uri="{FF2B5EF4-FFF2-40B4-BE49-F238E27FC236}">
                    <a16:creationId xmlns:a16="http://schemas.microsoft.com/office/drawing/2014/main" id="{B88A15E6-C9A7-6307-7514-2D1DE1F9E6EA}"/>
                  </a:ext>
                </a:extLst>
              </p:cNvPr>
              <p:cNvSpPr txBox="1"/>
              <p:nvPr/>
            </p:nvSpPr>
            <p:spPr>
              <a:xfrm>
                <a:off x="8496884" y="2641437"/>
                <a:ext cx="3398513" cy="187743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3200" b="1" dirty="0">
                    <a:solidFill>
                      <a:srgbClr val="C00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ยุคกลางตอนปลาย</a:t>
                </a:r>
              </a:p>
              <a:p>
                <a:pPr algn="ctr"/>
                <a:r>
                  <a:rPr lang="th-TH" sz="2800" u="sng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เกิดภัยพิบัติ ข้าวยากหมากแพง และเกิดสงคราม </a:t>
                </a:r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ประชากรล้มตายหนึ่งในสามของที่มีอยู่</a:t>
                </a: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F5E52A97-8C0B-822F-6595-C07842BBEB21}"/>
                  </a:ext>
                </a:extLst>
              </p:cNvPr>
              <p:cNvSpPr txBox="1"/>
              <p:nvPr/>
            </p:nvSpPr>
            <p:spPr>
              <a:xfrm>
                <a:off x="3924380" y="4871608"/>
                <a:ext cx="4572504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solidFill>
                      <a:srgbClr val="C00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เหล็กหล่อ ปืนใหญ่ นาฬิกาเชิงกล เข็มทิศ</a:t>
                </a:r>
                <a:endParaRPr lang="en-US" sz="2800" dirty="0">
                  <a:solidFill>
                    <a:srgbClr val="C00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2" name="กล่องข้อความ 11">
                <a:extLst>
                  <a:ext uri="{FF2B5EF4-FFF2-40B4-BE49-F238E27FC236}">
                    <a16:creationId xmlns:a16="http://schemas.microsoft.com/office/drawing/2014/main" id="{DD7DE309-1B98-8503-0D67-01485C860F06}"/>
                  </a:ext>
                </a:extLst>
              </p:cNvPr>
              <p:cNvSpPr txBox="1"/>
              <p:nvPr/>
            </p:nvSpPr>
            <p:spPr>
              <a:xfrm>
                <a:off x="3614844" y="5508682"/>
                <a:ext cx="5094150" cy="95410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h-TH" sz="28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กังหันลม</a:t>
                </a:r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ที่ถูกผลิตโดยเครื่องจักรกล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h-TH" sz="28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แท่นพิมพ์</a:t>
                </a:r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มีไว้เพื่อส่งข้อมูลข่าวสารและความรู้</a:t>
                </a:r>
              </a:p>
            </p:txBody>
          </p:sp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E44314E0-416D-AFF8-D1CB-318DB9A619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800559" y="4771440"/>
                <a:ext cx="2417980" cy="181348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38100">
                <a:solidFill>
                  <a:schemeClr val="tx1"/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cxnSp>
            <p:nvCxnSpPr>
              <p:cNvPr id="14" name="ลูกศรเชื่อมต่อแบบตรง 13">
                <a:extLst>
                  <a:ext uri="{FF2B5EF4-FFF2-40B4-BE49-F238E27FC236}">
                    <a16:creationId xmlns:a16="http://schemas.microsoft.com/office/drawing/2014/main" id="{853EDBB7-BE93-2CCF-DC67-D80B87912A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94813" y="2318055"/>
                <a:ext cx="843777" cy="5561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ลูกศรเชื่อมต่อแบบตรง 14">
                <a:extLst>
                  <a:ext uri="{FF2B5EF4-FFF2-40B4-BE49-F238E27FC236}">
                    <a16:creationId xmlns:a16="http://schemas.microsoft.com/office/drawing/2014/main" id="{F385A2A4-5494-B990-03EB-DF8D85EDFF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1807" y="2322774"/>
                <a:ext cx="705077" cy="60449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กล่องข้อความ 15">
                <a:extLst>
                  <a:ext uri="{FF2B5EF4-FFF2-40B4-BE49-F238E27FC236}">
                    <a16:creationId xmlns:a16="http://schemas.microsoft.com/office/drawing/2014/main" id="{B12EF88E-84F2-3C71-1B9C-9041ACF216DF}"/>
                  </a:ext>
                </a:extLst>
              </p:cNvPr>
              <p:cNvSpPr txBox="1"/>
              <p:nvPr/>
            </p:nvSpPr>
            <p:spPr>
              <a:xfrm>
                <a:off x="765498" y="1792996"/>
                <a:ext cx="2499064" cy="5232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solidFill>
                      <a:srgbClr val="C00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ค.ศ. 450 - ค.ศ. 1400</a:t>
                </a:r>
                <a:endParaRPr lang="en-US" sz="2800" dirty="0">
                  <a:solidFill>
                    <a:srgbClr val="C00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pic>
            <p:nvPicPr>
              <p:cNvPr id="17" name="รูปภาพ 16">
                <a:extLst>
                  <a:ext uri="{FF2B5EF4-FFF2-40B4-BE49-F238E27FC236}">
                    <a16:creationId xmlns:a16="http://schemas.microsoft.com/office/drawing/2014/main" id="{06FF2126-58C6-4E6B-7CBA-6522CDB01F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00076" y="4676197"/>
                <a:ext cx="344299" cy="363706"/>
              </a:xfrm>
              <a:prstGeom prst="rect">
                <a:avLst/>
              </a:prstGeom>
            </p:spPr>
          </p:pic>
          <p:pic>
            <p:nvPicPr>
              <p:cNvPr id="18" name="รูปภาพ 17">
                <a:extLst>
                  <a:ext uri="{FF2B5EF4-FFF2-40B4-BE49-F238E27FC236}">
                    <a16:creationId xmlns:a16="http://schemas.microsoft.com/office/drawing/2014/main" id="{24B8936D-4D1E-D1CD-A09E-FAE6AC560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3348" y="1562014"/>
                <a:ext cx="344299" cy="364467"/>
              </a:xfrm>
              <a:prstGeom prst="rect">
                <a:avLst/>
              </a:prstGeom>
            </p:spPr>
          </p:pic>
          <p:pic>
            <p:nvPicPr>
              <p:cNvPr id="19" name="รูปภาพ 18">
                <a:extLst>
                  <a:ext uri="{FF2B5EF4-FFF2-40B4-BE49-F238E27FC236}">
                    <a16:creationId xmlns:a16="http://schemas.microsoft.com/office/drawing/2014/main" id="{C2B6C7B0-33B6-7940-3888-07C52A9B59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3348" y="2695387"/>
                <a:ext cx="344298" cy="364467"/>
              </a:xfrm>
              <a:prstGeom prst="rect">
                <a:avLst/>
              </a:prstGeom>
            </p:spPr>
          </p:pic>
          <p:pic>
            <p:nvPicPr>
              <p:cNvPr id="20" name="รูปภาพ 19">
                <a:extLst>
                  <a:ext uri="{FF2B5EF4-FFF2-40B4-BE49-F238E27FC236}">
                    <a16:creationId xmlns:a16="http://schemas.microsoft.com/office/drawing/2014/main" id="{5F3A28ED-6862-8D1C-1C62-9767EB2D5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83282" y="2820616"/>
                <a:ext cx="344298" cy="364467"/>
              </a:xfrm>
              <a:prstGeom prst="rect">
                <a:avLst/>
              </a:prstGeom>
            </p:spPr>
          </p:pic>
          <p:pic>
            <p:nvPicPr>
              <p:cNvPr id="21" name="รูปภาพ 20">
                <a:extLst>
                  <a:ext uri="{FF2B5EF4-FFF2-40B4-BE49-F238E27FC236}">
                    <a16:creationId xmlns:a16="http://schemas.microsoft.com/office/drawing/2014/main" id="{BEED5674-6E93-EB70-2C76-6D047D52E2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97620" y="2705920"/>
                <a:ext cx="344298" cy="364467"/>
              </a:xfrm>
              <a:prstGeom prst="rect">
                <a:avLst/>
              </a:prstGeom>
            </p:spPr>
          </p:pic>
          <p:pic>
            <p:nvPicPr>
              <p:cNvPr id="22" name="รูปภาพ 21">
                <a:extLst>
                  <a:ext uri="{FF2B5EF4-FFF2-40B4-BE49-F238E27FC236}">
                    <a16:creationId xmlns:a16="http://schemas.microsoft.com/office/drawing/2014/main" id="{1C1B5DAC-27E3-F7B1-BBA0-2E1510C751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5777" y="5268168"/>
                <a:ext cx="344299" cy="3637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1249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50ADAD4-07DF-F95F-70F9-A5CE0C8A435E}"/>
              </a:ext>
            </a:extLst>
          </p:cNvPr>
          <p:cNvGrpSpPr/>
          <p:nvPr/>
        </p:nvGrpSpPr>
        <p:grpSpPr>
          <a:xfrm>
            <a:off x="428398" y="799803"/>
            <a:ext cx="11323190" cy="5535906"/>
            <a:chOff x="324567" y="1107374"/>
            <a:chExt cx="11323190" cy="5535906"/>
          </a:xfrm>
        </p:grpSpPr>
        <p:cxnSp>
          <p:nvCxnSpPr>
            <p:cNvPr id="3" name="ลูกศรเชื่อมต่อแบบตรง 2">
              <a:extLst>
                <a:ext uri="{FF2B5EF4-FFF2-40B4-BE49-F238E27FC236}">
                  <a16:creationId xmlns:a16="http://schemas.microsoft.com/office/drawing/2014/main" id="{7FB2353D-7EA5-9963-5830-F9D2BEA78D5A}"/>
                </a:ext>
              </a:extLst>
            </p:cNvPr>
            <p:cNvCxnSpPr/>
            <p:nvPr/>
          </p:nvCxnSpPr>
          <p:spPr>
            <a:xfrm>
              <a:off x="4256534" y="3360017"/>
              <a:ext cx="2994365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391EF7B6-0A4F-3AA4-1480-497CB35B88F1}"/>
                </a:ext>
              </a:extLst>
            </p:cNvPr>
            <p:cNvGrpSpPr/>
            <p:nvPr/>
          </p:nvGrpSpPr>
          <p:grpSpPr>
            <a:xfrm>
              <a:off x="324567" y="1107374"/>
              <a:ext cx="11323190" cy="5535906"/>
              <a:chOff x="324567" y="1107374"/>
              <a:chExt cx="11323190" cy="5535906"/>
            </a:xfrm>
          </p:grpSpPr>
          <p:sp>
            <p:nvSpPr>
              <p:cNvPr id="5" name="ลูกศร: รูปห้าเหลี่ยม 4">
                <a:extLst>
                  <a:ext uri="{FF2B5EF4-FFF2-40B4-BE49-F238E27FC236}">
                    <a16:creationId xmlns:a16="http://schemas.microsoft.com/office/drawing/2014/main" id="{F57617D1-266A-24A3-87B5-867ADBBA4DB7}"/>
                  </a:ext>
                </a:extLst>
              </p:cNvPr>
              <p:cNvSpPr/>
              <p:nvPr/>
            </p:nvSpPr>
            <p:spPr>
              <a:xfrm>
                <a:off x="3486784" y="1107374"/>
                <a:ext cx="5257721" cy="581946"/>
              </a:xfrm>
              <a:prstGeom prst="homePlate">
                <a:avLst/>
              </a:prstGeom>
              <a:solidFill>
                <a:srgbClr val="663300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ยุคเรอ</a:t>
                </a:r>
                <a:r>
                  <a:rPr lang="th-TH" sz="3200" b="1" dirty="0" err="1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เนส</a:t>
                </a:r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ซอง</a:t>
                </a:r>
                <a:r>
                  <a:rPr lang="th-TH" sz="3200" b="1" dirty="0" err="1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ส์</a:t>
                </a:r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 (</a:t>
                </a:r>
                <a:r>
                  <a:rPr lang="en-US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The Renaissance</a:t>
                </a:r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)</a:t>
                </a:r>
                <a:endPara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6" name="วงรี 5">
                <a:extLst>
                  <a:ext uri="{FF2B5EF4-FFF2-40B4-BE49-F238E27FC236}">
                    <a16:creationId xmlns:a16="http://schemas.microsoft.com/office/drawing/2014/main" id="{1A791B17-BEDB-F850-BA00-ADFCE09CC221}"/>
                  </a:ext>
                </a:extLst>
              </p:cNvPr>
              <p:cNvSpPr/>
              <p:nvPr/>
            </p:nvSpPr>
            <p:spPr>
              <a:xfrm>
                <a:off x="3286760" y="1175798"/>
                <a:ext cx="400050" cy="40005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7</a:t>
                </a:r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11A80A59-2F7B-8397-599F-300F5C77982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324567" y="1239249"/>
                <a:ext cx="2354124" cy="156990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38100">
                <a:solidFill>
                  <a:schemeClr val="tx1"/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8" name="กล่องข้อความ 7">
                <a:extLst>
                  <a:ext uri="{FF2B5EF4-FFF2-40B4-BE49-F238E27FC236}">
                    <a16:creationId xmlns:a16="http://schemas.microsoft.com/office/drawing/2014/main" id="{71C9C41F-5E1C-BAE7-1104-72B72B29E618}"/>
                  </a:ext>
                </a:extLst>
              </p:cNvPr>
              <p:cNvSpPr txBox="1"/>
              <p:nvPr/>
            </p:nvSpPr>
            <p:spPr>
              <a:xfrm>
                <a:off x="4512521" y="2890089"/>
                <a:ext cx="273837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solidFill>
                      <a:srgbClr val="FFC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ค.ศ. 1400 - ค.ศ. 1750</a:t>
                </a:r>
                <a:endParaRPr lang="en-US" sz="2800" dirty="0">
                  <a:solidFill>
                    <a:srgbClr val="FFC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9" name="กล่องข้อความ 8">
                <a:extLst>
                  <a:ext uri="{FF2B5EF4-FFF2-40B4-BE49-F238E27FC236}">
                    <a16:creationId xmlns:a16="http://schemas.microsoft.com/office/drawing/2014/main" id="{C5A3037B-D95D-07A8-D4BD-4069B37A90AA}"/>
                  </a:ext>
                </a:extLst>
              </p:cNvPr>
              <p:cNvSpPr txBox="1"/>
              <p:nvPr/>
            </p:nvSpPr>
            <p:spPr>
              <a:xfrm>
                <a:off x="938593" y="3495915"/>
                <a:ext cx="107091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2800" dirty="0">
                    <a:solidFill>
                      <a:srgbClr val="FFC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การสร้างเครื่องมือ และอุปกรณ์ต่าง ๆ เกิดจากการสังเกตปรากฏการณ์ทางธรรมชาติของ</a:t>
                </a:r>
                <a:r>
                  <a:rPr lang="th-TH" sz="2800" b="1" dirty="0">
                    <a:solidFill>
                      <a:srgbClr val="FFC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นักวิทยาศาสตร์</a:t>
                </a:r>
              </a:p>
            </p:txBody>
          </p:sp>
          <p:sp>
            <p:nvSpPr>
              <p:cNvPr id="10" name="กล่องข้อความ 9">
                <a:extLst>
                  <a:ext uri="{FF2B5EF4-FFF2-40B4-BE49-F238E27FC236}">
                    <a16:creationId xmlns:a16="http://schemas.microsoft.com/office/drawing/2014/main" id="{B22EF63F-5C1A-E7B0-4F05-8797CE84ACE1}"/>
                  </a:ext>
                </a:extLst>
              </p:cNvPr>
              <p:cNvSpPr txBox="1"/>
              <p:nvPr/>
            </p:nvSpPr>
            <p:spPr>
              <a:xfrm>
                <a:off x="3308174" y="4141799"/>
                <a:ext cx="611671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2800" dirty="0">
                    <a:solidFill>
                      <a:srgbClr val="FFC00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กล้องโทรทรรศน์ กล้องจุลทรรศน์ เทอร์มอมิเตอร์</a:t>
                </a:r>
                <a:endParaRPr lang="en-US" sz="2800" dirty="0">
                  <a:solidFill>
                    <a:srgbClr val="FFC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11" name="กล่องข้อความ 10">
                <a:extLst>
                  <a:ext uri="{FF2B5EF4-FFF2-40B4-BE49-F238E27FC236}">
                    <a16:creationId xmlns:a16="http://schemas.microsoft.com/office/drawing/2014/main" id="{5AEC980B-D995-FEF1-B0B8-83D21E572C68}"/>
                  </a:ext>
                </a:extLst>
              </p:cNvPr>
              <p:cNvSpPr txBox="1"/>
              <p:nvPr/>
            </p:nvSpPr>
            <p:spPr>
              <a:xfrm>
                <a:off x="685137" y="4827398"/>
                <a:ext cx="10962620" cy="1815882"/>
              </a:xfrm>
              <a:prstGeom prst="rect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h-TH" sz="28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ลีโอนา</a:t>
                </a:r>
                <a:r>
                  <a:rPr lang="th-TH" sz="2800" b="1" dirty="0" err="1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ร์</a:t>
                </a:r>
                <a:r>
                  <a:rPr lang="th-TH" sz="28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โด ดา วินชี</a:t>
                </a:r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 เกิดที่ประเทศอิตาลี ค.ศ. 1452 เริ่มต้นด้วยการเป็นจิตรกร มีการแกะสลัก ระบายสี ออกแบบอาวุธ ตึก และเครื่องจักร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h-TH" sz="28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กาลิ</a:t>
                </a:r>
                <a:r>
                  <a:rPr lang="th-TH" sz="2800" b="1" dirty="0" err="1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เล</a:t>
                </a:r>
                <a:r>
                  <a:rPr lang="th-TH" sz="28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โอ กาลิเลอี</a:t>
                </a:r>
                <a:r>
                  <a: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 เกิดปี ค.ศ. 1564 เป็นนักฟิสิกส์ นักดาราศาสตร์ และนักปรัชญา มีชื่อเสียงในเรื่องการปรับปรุงกล้อง-โทรทรรศน์ สังเกตการเคลื่อนที่ของดาว</a:t>
                </a:r>
              </a:p>
            </p:txBody>
          </p:sp>
          <p:sp>
            <p:nvSpPr>
              <p:cNvPr id="12" name="กล่องข้อความ 11">
                <a:extLst>
                  <a:ext uri="{FF2B5EF4-FFF2-40B4-BE49-F238E27FC236}">
                    <a16:creationId xmlns:a16="http://schemas.microsoft.com/office/drawing/2014/main" id="{02137A92-4442-8217-B20F-1E521514B4AD}"/>
                  </a:ext>
                </a:extLst>
              </p:cNvPr>
              <p:cNvSpPr txBox="1"/>
              <p:nvPr/>
            </p:nvSpPr>
            <p:spPr>
              <a:xfrm>
                <a:off x="2942859" y="1829440"/>
                <a:ext cx="6116714" cy="954107"/>
              </a:xfrm>
              <a:prstGeom prst="rect">
                <a:avLst/>
              </a:prstGeom>
              <a:solidFill>
                <a:srgbClr val="CC66FF"/>
              </a:solidFill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เป็นยุคการฟื้นฟูอิทธิพลของสถาปัตยกรรมคลาสสิก และมีการแบ่งปันทางด้านความคิด</a:t>
                </a:r>
                <a:endParaRPr lang="en-US" b="1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cxnSp>
            <p:nvCxnSpPr>
              <p:cNvPr id="13" name="ลูกศรเชื่อมต่อแบบตรง 12">
                <a:extLst>
                  <a:ext uri="{FF2B5EF4-FFF2-40B4-BE49-F238E27FC236}">
                    <a16:creationId xmlns:a16="http://schemas.microsoft.com/office/drawing/2014/main" id="{1EF0A72A-6324-F452-7AFC-CB6988B6F2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8594" y="3986912"/>
                <a:ext cx="10709163" cy="0"/>
              </a:xfrm>
              <a:prstGeom prst="straightConnector1">
                <a:avLst/>
              </a:prstGeom>
              <a:ln w="57150">
                <a:solidFill>
                  <a:srgbClr val="FF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ลูกศรเชื่อมต่อแบบตรง 13">
                <a:extLst>
                  <a:ext uri="{FF2B5EF4-FFF2-40B4-BE49-F238E27FC236}">
                    <a16:creationId xmlns:a16="http://schemas.microsoft.com/office/drawing/2014/main" id="{2F4C0D44-B8F0-5589-B4C6-5716257D3E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72082" y="4595497"/>
                <a:ext cx="5288337" cy="0"/>
              </a:xfrm>
              <a:prstGeom prst="straightConnector1">
                <a:avLst/>
              </a:prstGeom>
              <a:ln w="57150">
                <a:solidFill>
                  <a:srgbClr val="66006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รูปภาพ 14">
                <a:extLst>
                  <a:ext uri="{FF2B5EF4-FFF2-40B4-BE49-F238E27FC236}">
                    <a16:creationId xmlns:a16="http://schemas.microsoft.com/office/drawing/2014/main" id="{3AC979EC-E9FD-AA40-CEDF-1C0CFBE1E0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07625" y="2973738"/>
                <a:ext cx="344299" cy="364467"/>
              </a:xfrm>
              <a:prstGeom prst="rect">
                <a:avLst/>
              </a:prstGeom>
            </p:spPr>
          </p:pic>
          <p:pic>
            <p:nvPicPr>
              <p:cNvPr id="16" name="รูปภาพ 15">
                <a:extLst>
                  <a:ext uri="{FF2B5EF4-FFF2-40B4-BE49-F238E27FC236}">
                    <a16:creationId xmlns:a16="http://schemas.microsoft.com/office/drawing/2014/main" id="{700C5D0E-4957-4766-4D47-E9AFE4AEC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7276" y="3529128"/>
                <a:ext cx="344298" cy="364467"/>
              </a:xfrm>
              <a:prstGeom prst="rect">
                <a:avLst/>
              </a:prstGeom>
            </p:spPr>
          </p:pic>
          <p:pic>
            <p:nvPicPr>
              <p:cNvPr id="17" name="รูปภาพ 16">
                <a:extLst>
                  <a:ext uri="{FF2B5EF4-FFF2-40B4-BE49-F238E27FC236}">
                    <a16:creationId xmlns:a16="http://schemas.microsoft.com/office/drawing/2014/main" id="{56272D9E-2920-2788-B3B4-357DD2F8D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6389" y="4162270"/>
                <a:ext cx="344299" cy="363706"/>
              </a:xfrm>
              <a:prstGeom prst="rect">
                <a:avLst/>
              </a:prstGeom>
            </p:spPr>
          </p:pic>
          <p:pic>
            <p:nvPicPr>
              <p:cNvPr id="18" name="รูปภาพ 17">
                <a:extLst>
                  <a:ext uri="{FF2B5EF4-FFF2-40B4-BE49-F238E27FC236}">
                    <a16:creationId xmlns:a16="http://schemas.microsoft.com/office/drawing/2014/main" id="{EF018AD9-9DAB-2152-1DAB-B463133A2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2987" y="4665019"/>
                <a:ext cx="344299" cy="3637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96176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B2874FC8-134B-D7C2-BC2D-4F2ED4C5FC16}"/>
              </a:ext>
            </a:extLst>
          </p:cNvPr>
          <p:cNvGrpSpPr/>
          <p:nvPr/>
        </p:nvGrpSpPr>
        <p:grpSpPr>
          <a:xfrm>
            <a:off x="214045" y="614368"/>
            <a:ext cx="11432603" cy="5818071"/>
            <a:chOff x="363675" y="911717"/>
            <a:chExt cx="11432603" cy="5818071"/>
          </a:xfrm>
        </p:grpSpPr>
        <p:sp>
          <p:nvSpPr>
            <p:cNvPr id="22" name="เมฆ 21">
              <a:extLst>
                <a:ext uri="{FF2B5EF4-FFF2-40B4-BE49-F238E27FC236}">
                  <a16:creationId xmlns:a16="http://schemas.microsoft.com/office/drawing/2014/main" id="{2AEB4DDE-08A7-3860-5E79-EDA39C1448F2}"/>
                </a:ext>
              </a:extLst>
            </p:cNvPr>
            <p:cNvSpPr/>
            <p:nvPr/>
          </p:nvSpPr>
          <p:spPr>
            <a:xfrm>
              <a:off x="659481" y="911717"/>
              <a:ext cx="6451000" cy="2721922"/>
            </a:xfrm>
            <a:prstGeom prst="cloud">
              <a:avLst/>
            </a:prstGeom>
            <a:ln>
              <a:solidFill>
                <a:srgbClr val="99CC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3" name="กลุ่ม 22">
              <a:extLst>
                <a:ext uri="{FF2B5EF4-FFF2-40B4-BE49-F238E27FC236}">
                  <a16:creationId xmlns:a16="http://schemas.microsoft.com/office/drawing/2014/main" id="{F80C13AE-39F0-272F-D809-9EC69E28DA48}"/>
                </a:ext>
              </a:extLst>
            </p:cNvPr>
            <p:cNvGrpSpPr/>
            <p:nvPr/>
          </p:nvGrpSpPr>
          <p:grpSpPr>
            <a:xfrm>
              <a:off x="363675" y="1035522"/>
              <a:ext cx="11432603" cy="5694266"/>
              <a:chOff x="363675" y="1035522"/>
              <a:chExt cx="11432603" cy="5694266"/>
            </a:xfrm>
          </p:grpSpPr>
          <p:sp>
            <p:nvSpPr>
              <p:cNvPr id="24" name="ลูกศร: รูปห้าเหลี่ยม 23">
                <a:extLst>
                  <a:ext uri="{FF2B5EF4-FFF2-40B4-BE49-F238E27FC236}">
                    <a16:creationId xmlns:a16="http://schemas.microsoft.com/office/drawing/2014/main" id="{FB4F5961-193C-2097-B76F-554CDB6E798E}"/>
                  </a:ext>
                </a:extLst>
              </p:cNvPr>
              <p:cNvSpPr/>
              <p:nvPr/>
            </p:nvSpPr>
            <p:spPr>
              <a:xfrm>
                <a:off x="3495662" y="6147842"/>
                <a:ext cx="5817013" cy="581946"/>
              </a:xfrm>
              <a:prstGeom prst="homePlate">
                <a:avLst/>
              </a:prstGeom>
              <a:solidFill>
                <a:srgbClr val="663300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ยุคอุตสาหกรรม (</a:t>
                </a:r>
                <a:r>
                  <a:rPr lang="en-US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The Industrial Age</a:t>
                </a:r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)</a:t>
                </a:r>
                <a:endPara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5" name="วงรี 24">
                <a:extLst>
                  <a:ext uri="{FF2B5EF4-FFF2-40B4-BE49-F238E27FC236}">
                    <a16:creationId xmlns:a16="http://schemas.microsoft.com/office/drawing/2014/main" id="{5047C925-65AE-65B8-DE78-BF068F0C081D}"/>
                  </a:ext>
                </a:extLst>
              </p:cNvPr>
              <p:cNvSpPr/>
              <p:nvPr/>
            </p:nvSpPr>
            <p:spPr>
              <a:xfrm>
                <a:off x="3295638" y="6216266"/>
                <a:ext cx="400050" cy="40005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8</a:t>
                </a:r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sp>
            <p:nvSpPr>
              <p:cNvPr id="26" name="เมฆ 25">
                <a:extLst>
                  <a:ext uri="{FF2B5EF4-FFF2-40B4-BE49-F238E27FC236}">
                    <a16:creationId xmlns:a16="http://schemas.microsoft.com/office/drawing/2014/main" id="{ECF8F8E3-4786-1842-15BB-AAE4E2255F6D}"/>
                  </a:ext>
                </a:extLst>
              </p:cNvPr>
              <p:cNvSpPr/>
              <p:nvPr/>
            </p:nvSpPr>
            <p:spPr>
              <a:xfrm>
                <a:off x="363675" y="3998761"/>
                <a:ext cx="2801798" cy="1893652"/>
              </a:xfrm>
              <a:prstGeom prst="cloud">
                <a:avLst/>
              </a:prstGeom>
              <a:ln>
                <a:solidFill>
                  <a:srgbClr val="99CC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7" name="เมฆ 26">
                <a:extLst>
                  <a:ext uri="{FF2B5EF4-FFF2-40B4-BE49-F238E27FC236}">
                    <a16:creationId xmlns:a16="http://schemas.microsoft.com/office/drawing/2014/main" id="{575CD1FB-2B9A-1734-A899-D636E2303056}"/>
                  </a:ext>
                </a:extLst>
              </p:cNvPr>
              <p:cNvSpPr/>
              <p:nvPr/>
            </p:nvSpPr>
            <p:spPr>
              <a:xfrm>
                <a:off x="7983011" y="1035522"/>
                <a:ext cx="3549508" cy="2190595"/>
              </a:xfrm>
              <a:prstGeom prst="cloud">
                <a:avLst/>
              </a:prstGeom>
              <a:ln>
                <a:solidFill>
                  <a:srgbClr val="99CC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8" name="กล่องข้อความ 27">
                <a:extLst>
                  <a:ext uri="{FF2B5EF4-FFF2-40B4-BE49-F238E27FC236}">
                    <a16:creationId xmlns:a16="http://schemas.microsoft.com/office/drawing/2014/main" id="{627002F4-F384-3771-6895-D9F6DAC05E74}"/>
                  </a:ext>
                </a:extLst>
              </p:cNvPr>
              <p:cNvSpPr txBox="1"/>
              <p:nvPr/>
            </p:nvSpPr>
            <p:spPr>
              <a:xfrm>
                <a:off x="391011" y="4609632"/>
                <a:ext cx="264998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ค.ศ. 1750 - ค.ศ. 1950</a:t>
                </a:r>
                <a:endParaRPr lang="en-US" sz="2800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29" name="กล่องข้อความ 28">
                <a:extLst>
                  <a:ext uri="{FF2B5EF4-FFF2-40B4-BE49-F238E27FC236}">
                    <a16:creationId xmlns:a16="http://schemas.microsoft.com/office/drawing/2014/main" id="{8430C056-ABEF-F663-402E-60C180857E3C}"/>
                  </a:ext>
                </a:extLst>
              </p:cNvPr>
              <p:cNvSpPr txBox="1"/>
              <p:nvPr/>
            </p:nvSpPr>
            <p:spPr>
              <a:xfrm>
                <a:off x="945038" y="1350358"/>
                <a:ext cx="5904855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ปฏิวัติอุตสาหกรรม เกิดศูนย์กลางของเมือง </a:t>
                </a:r>
              </a:p>
              <a:p>
                <a:pPr algn="ctr"/>
                <a:r>
                  <a:rPr lang="th-TH" sz="2800" u="sng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เกิดระบบเศรษฐกิจพึ่งพากัน </a:t>
                </a:r>
              </a:p>
              <a:p>
                <a:pPr algn="ctr"/>
                <a:r>
                  <a:rPr lang="th-TH" sz="2800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การแผ่ขยายของเศรษฐกิจทำให้ประชากรเพิ่มขึ้น </a:t>
                </a:r>
              </a:p>
              <a:p>
                <a:pPr algn="ctr"/>
                <a:r>
                  <a:rPr lang="th-TH" sz="2800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มีการพัฒนาคุณภาพชีวิตของมนุษย์</a:t>
                </a:r>
              </a:p>
            </p:txBody>
          </p:sp>
          <p:sp>
            <p:nvSpPr>
              <p:cNvPr id="30" name="กล่องข้อความ 29">
                <a:extLst>
                  <a:ext uri="{FF2B5EF4-FFF2-40B4-BE49-F238E27FC236}">
                    <a16:creationId xmlns:a16="http://schemas.microsoft.com/office/drawing/2014/main" id="{73A303AD-C5B5-EF38-1F8A-1327F5E88561}"/>
                  </a:ext>
                </a:extLst>
              </p:cNvPr>
              <p:cNvSpPr txBox="1"/>
              <p:nvPr/>
            </p:nvSpPr>
            <p:spPr>
              <a:xfrm>
                <a:off x="8065871" y="1407051"/>
                <a:ext cx="3528792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เครื่องใช้ไฟฟ้า </a:t>
                </a:r>
              </a:p>
              <a:p>
                <a:pPr algn="ctr"/>
                <a:r>
                  <a:rPr lang="th-TH" sz="2800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รถยนต์ เครื่องบิน วิทยุ โทรทัศน์ โทรศัพท์ และจรวด</a:t>
                </a:r>
                <a:endParaRPr lang="en-US" sz="2800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cxnSp>
            <p:nvCxnSpPr>
              <p:cNvPr id="31" name="ลูกศรเชื่อมต่อแบบตรง 30">
                <a:extLst>
                  <a:ext uri="{FF2B5EF4-FFF2-40B4-BE49-F238E27FC236}">
                    <a16:creationId xmlns:a16="http://schemas.microsoft.com/office/drawing/2014/main" id="{1ADA1C8B-0823-FAA5-5DC8-FD84F8BE3CE7}"/>
                  </a:ext>
                </a:extLst>
              </p:cNvPr>
              <p:cNvCxnSpPr/>
              <p:nvPr/>
            </p:nvCxnSpPr>
            <p:spPr>
              <a:xfrm flipH="1" flipV="1">
                <a:off x="2747484" y="5578144"/>
                <a:ext cx="779095" cy="586911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ลูกศรเชื่อมต่อแบบตรง 31">
                <a:extLst>
                  <a:ext uri="{FF2B5EF4-FFF2-40B4-BE49-F238E27FC236}">
                    <a16:creationId xmlns:a16="http://schemas.microsoft.com/office/drawing/2014/main" id="{35A21D93-36B8-EBDD-51C3-352A89F99C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65497" y="3506680"/>
                <a:ext cx="277166" cy="2638206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เมฆ 32">
                <a:extLst>
                  <a:ext uri="{FF2B5EF4-FFF2-40B4-BE49-F238E27FC236}">
                    <a16:creationId xmlns:a16="http://schemas.microsoft.com/office/drawing/2014/main" id="{B8A976C7-BC6F-7D77-1F9C-388485B210CA}"/>
                  </a:ext>
                </a:extLst>
              </p:cNvPr>
              <p:cNvSpPr/>
              <p:nvPr/>
            </p:nvSpPr>
            <p:spPr>
              <a:xfrm>
                <a:off x="3595456" y="3259351"/>
                <a:ext cx="8131945" cy="2721922"/>
              </a:xfrm>
              <a:prstGeom prst="cloud">
                <a:avLst/>
              </a:prstGeom>
              <a:ln>
                <a:solidFill>
                  <a:srgbClr val="99CCFF"/>
                </a:solidFill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4" name="กล่องข้อความ 33">
                <a:extLst>
                  <a:ext uri="{FF2B5EF4-FFF2-40B4-BE49-F238E27FC236}">
                    <a16:creationId xmlns:a16="http://schemas.microsoft.com/office/drawing/2014/main" id="{6C7DE9A1-8715-2D10-D133-7B945195A483}"/>
                  </a:ext>
                </a:extLst>
              </p:cNvPr>
              <p:cNvSpPr txBox="1"/>
              <p:nvPr/>
            </p:nvSpPr>
            <p:spPr>
              <a:xfrm>
                <a:off x="4493655" y="3713338"/>
                <a:ext cx="730262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h-TH" sz="2400" b="1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เจมส์ วัตต์</a:t>
                </a:r>
                <a:r>
                  <a:rPr lang="th-TH" sz="2400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 ปรับแต่ง</a:t>
                </a:r>
                <a:r>
                  <a:rPr lang="th-TH" sz="2400" u="sng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เครื่องจักรไอน้ำ</a:t>
                </a:r>
                <a:r>
                  <a:rPr lang="th-TH" sz="2400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เพื่อนำมาใช้ในทางปฏิบัติ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h-TH" sz="2400" b="1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อ</a:t>
                </a:r>
                <a:r>
                  <a:rPr lang="th-TH" sz="2400" b="1" dirty="0" err="1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เล</a:t>
                </a:r>
                <a:r>
                  <a:rPr lang="th-TH" sz="2400" b="1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สซานโดร โวลตา</a:t>
                </a:r>
                <a:r>
                  <a:rPr lang="th-TH" sz="2400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 ค้นพบหลักการทำงานของ</a:t>
                </a:r>
                <a:r>
                  <a:rPr lang="th-TH" sz="2400" u="sng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แบตเตอรี่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th-TH" sz="2400" b="1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เฮนรี ฟอร์ด </a:t>
                </a:r>
                <a:r>
                  <a:rPr lang="th-TH" sz="2400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สร้างแนวคิดระบบการวางเครื่องจักรให้ติดต่อกัน (</a:t>
                </a:r>
                <a:r>
                  <a:rPr lang="en-US" sz="2400" dirty="0">
                    <a:solidFill>
                      <a:srgbClr val="002060"/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assembly line) </a:t>
                </a:r>
                <a:endParaRPr lang="th-TH" sz="2400" dirty="0">
                  <a:solidFill>
                    <a:srgbClr val="00206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pic>
            <p:nvPicPr>
              <p:cNvPr id="35" name="Picture 2" descr="นั่งรถไฟเที่ยว อยุธยา ด้วยรถจักรไอน้ำสายประวัติศาสตร์  ลงเรือชมวิถีชุมชนเกาะเกิด">
                <a:extLst>
                  <a:ext uri="{FF2B5EF4-FFF2-40B4-BE49-F238E27FC236}">
                    <a16:creationId xmlns:a16="http://schemas.microsoft.com/office/drawing/2014/main" id="{4EE008BB-5E19-35B9-AFD6-80EADE6502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0405" y="5794751"/>
                <a:ext cx="1646505" cy="92615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28575">
                <a:solidFill>
                  <a:schemeClr val="tx1"/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36" name="กล่องข้อความ 35">
                <a:extLst>
                  <a:ext uri="{FF2B5EF4-FFF2-40B4-BE49-F238E27FC236}">
                    <a16:creationId xmlns:a16="http://schemas.microsoft.com/office/drawing/2014/main" id="{753958A2-4671-0F2E-3BC3-45E4D6E7FD5E}"/>
                  </a:ext>
                </a:extLst>
              </p:cNvPr>
              <p:cNvSpPr txBox="1"/>
              <p:nvPr/>
            </p:nvSpPr>
            <p:spPr>
              <a:xfrm>
                <a:off x="4377571" y="4899869"/>
                <a:ext cx="611671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chemeClr val="accent2">
                        <a:lumMod val="50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เป็นยุคที่มีการเริ่มใช้เครื่องจักรที่มีความซับซ้อน </a:t>
                </a:r>
                <a:r>
                  <a:rPr lang="th-TH" sz="2400" b="1" u="sng" dirty="0">
                    <a:solidFill>
                      <a:schemeClr val="accent2">
                        <a:lumMod val="50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มีโรงงานเกิดขึ้น และมีความเป็นสังคมเมือง</a:t>
                </a:r>
                <a:endParaRPr lang="en-US" sz="2400" b="1" u="sng" dirty="0">
                  <a:solidFill>
                    <a:schemeClr val="accent2">
                      <a:lumMod val="50000"/>
                    </a:schemeClr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pic>
            <p:nvPicPr>
              <p:cNvPr id="37" name="รูปภาพ 36">
                <a:extLst>
                  <a:ext uri="{FF2B5EF4-FFF2-40B4-BE49-F238E27FC236}">
                    <a16:creationId xmlns:a16="http://schemas.microsoft.com/office/drawing/2014/main" id="{00AD0E2F-23EE-3AD3-3C81-2A53107C9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50807" y="1443974"/>
                <a:ext cx="344299" cy="363706"/>
              </a:xfrm>
              <a:prstGeom prst="rect">
                <a:avLst/>
              </a:prstGeom>
            </p:spPr>
          </p:pic>
          <p:pic>
            <p:nvPicPr>
              <p:cNvPr id="38" name="รูปภาพ 37">
                <a:extLst>
                  <a:ext uri="{FF2B5EF4-FFF2-40B4-BE49-F238E27FC236}">
                    <a16:creationId xmlns:a16="http://schemas.microsoft.com/office/drawing/2014/main" id="{FA9F0A0A-CEB8-0318-BC63-CEA344099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47216" y="4377775"/>
                <a:ext cx="344299" cy="364467"/>
              </a:xfrm>
              <a:prstGeom prst="rect">
                <a:avLst/>
              </a:prstGeom>
            </p:spPr>
          </p:pic>
          <p:pic>
            <p:nvPicPr>
              <p:cNvPr id="39" name="รูปภาพ 38">
                <a:extLst>
                  <a:ext uri="{FF2B5EF4-FFF2-40B4-BE49-F238E27FC236}">
                    <a16:creationId xmlns:a16="http://schemas.microsoft.com/office/drawing/2014/main" id="{E2A308A3-29D3-017E-F747-CA10A306E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61705" y="1114834"/>
                <a:ext cx="344298" cy="364467"/>
              </a:xfrm>
              <a:prstGeom prst="rect">
                <a:avLst/>
              </a:prstGeom>
            </p:spPr>
          </p:pic>
          <p:pic>
            <p:nvPicPr>
              <p:cNvPr id="40" name="รูปภาพ 39">
                <a:extLst>
                  <a:ext uri="{FF2B5EF4-FFF2-40B4-BE49-F238E27FC236}">
                    <a16:creationId xmlns:a16="http://schemas.microsoft.com/office/drawing/2014/main" id="{20C74795-8CED-46F0-E202-ADEB431F89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48068" y="4352771"/>
                <a:ext cx="344299" cy="3637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70602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id="{F6C619D1-ED6E-7E33-761C-FCC0DA70B8E9}"/>
              </a:ext>
            </a:extLst>
          </p:cNvPr>
          <p:cNvGrpSpPr/>
          <p:nvPr/>
        </p:nvGrpSpPr>
        <p:grpSpPr>
          <a:xfrm>
            <a:off x="988693" y="769758"/>
            <a:ext cx="10202600" cy="5486633"/>
            <a:chOff x="1125758" y="1093954"/>
            <a:chExt cx="10202600" cy="5486633"/>
          </a:xfrm>
        </p:grpSpPr>
        <p:cxnSp>
          <p:nvCxnSpPr>
            <p:cNvPr id="39" name="ลูกศรเชื่อมต่อแบบตรง 38">
              <a:extLst>
                <a:ext uri="{FF2B5EF4-FFF2-40B4-BE49-F238E27FC236}">
                  <a16:creationId xmlns:a16="http://schemas.microsoft.com/office/drawing/2014/main" id="{1A544323-DA59-C834-0CA3-EE4B0329E855}"/>
                </a:ext>
              </a:extLst>
            </p:cNvPr>
            <p:cNvCxnSpPr>
              <a:cxnSpLocks/>
              <a:endCxn id="46" idx="2"/>
            </p:cNvCxnSpPr>
            <p:nvPr/>
          </p:nvCxnSpPr>
          <p:spPr>
            <a:xfrm flipH="1" flipV="1">
              <a:off x="6167489" y="3655258"/>
              <a:ext cx="51553" cy="233984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กลุ่ม 39">
              <a:extLst>
                <a:ext uri="{FF2B5EF4-FFF2-40B4-BE49-F238E27FC236}">
                  <a16:creationId xmlns:a16="http://schemas.microsoft.com/office/drawing/2014/main" id="{B1A07CCE-666D-FEA3-68CD-0BF444CAE23F}"/>
                </a:ext>
              </a:extLst>
            </p:cNvPr>
            <p:cNvGrpSpPr/>
            <p:nvPr/>
          </p:nvGrpSpPr>
          <p:grpSpPr>
            <a:xfrm>
              <a:off x="1125758" y="1093954"/>
              <a:ext cx="10202600" cy="5486633"/>
              <a:chOff x="1125758" y="1093954"/>
              <a:chExt cx="10202600" cy="5486633"/>
            </a:xfrm>
          </p:grpSpPr>
          <p:sp>
            <p:nvSpPr>
              <p:cNvPr id="41" name="ลูกศร: รูปห้าเหลี่ยม 40">
                <a:extLst>
                  <a:ext uri="{FF2B5EF4-FFF2-40B4-BE49-F238E27FC236}">
                    <a16:creationId xmlns:a16="http://schemas.microsoft.com/office/drawing/2014/main" id="{B4974E74-2987-8D8E-C29C-777C91D8C561}"/>
                  </a:ext>
                </a:extLst>
              </p:cNvPr>
              <p:cNvSpPr/>
              <p:nvPr/>
            </p:nvSpPr>
            <p:spPr>
              <a:xfrm>
                <a:off x="3418563" y="5998641"/>
                <a:ext cx="5817013" cy="581946"/>
              </a:xfrm>
              <a:prstGeom prst="homePlate">
                <a:avLst/>
              </a:prstGeom>
              <a:solidFill>
                <a:srgbClr val="663300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ยุคข้อมูลข่าวสาร (</a:t>
                </a:r>
                <a:r>
                  <a:rPr lang="en-US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The Information Age</a:t>
                </a:r>
                <a:r>
                  <a:rPr lang="th-TH" sz="3200" b="1" dirty="0"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)</a:t>
                </a:r>
                <a:endParaRPr lang="en-US" sz="3200" b="1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42" name="วงรี 41">
                <a:extLst>
                  <a:ext uri="{FF2B5EF4-FFF2-40B4-BE49-F238E27FC236}">
                    <a16:creationId xmlns:a16="http://schemas.microsoft.com/office/drawing/2014/main" id="{89815E27-B5E8-AE53-BEA4-EC527FC2E201}"/>
                  </a:ext>
                </a:extLst>
              </p:cNvPr>
              <p:cNvSpPr/>
              <p:nvPr/>
            </p:nvSpPr>
            <p:spPr>
              <a:xfrm>
                <a:off x="3218539" y="6067065"/>
                <a:ext cx="400050" cy="40005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9</a:t>
                </a:r>
                <a:endPara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sp>
            <p:nvSpPr>
              <p:cNvPr id="43" name="ทรงกระบอก 42">
                <a:extLst>
                  <a:ext uri="{FF2B5EF4-FFF2-40B4-BE49-F238E27FC236}">
                    <a16:creationId xmlns:a16="http://schemas.microsoft.com/office/drawing/2014/main" id="{743426DB-827E-9496-3B48-80470BCAEC95}"/>
                  </a:ext>
                </a:extLst>
              </p:cNvPr>
              <p:cNvSpPr/>
              <p:nvPr/>
            </p:nvSpPr>
            <p:spPr>
              <a:xfrm>
                <a:off x="1204473" y="2033759"/>
                <a:ext cx="1961965" cy="3400146"/>
              </a:xfrm>
              <a:prstGeom prst="can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44" name="ทรงกระบอก 43">
                <a:extLst>
                  <a:ext uri="{FF2B5EF4-FFF2-40B4-BE49-F238E27FC236}">
                    <a16:creationId xmlns:a16="http://schemas.microsoft.com/office/drawing/2014/main" id="{8CE71696-9C34-5987-12A0-0727F7E16139}"/>
                  </a:ext>
                </a:extLst>
              </p:cNvPr>
              <p:cNvSpPr/>
              <p:nvPr/>
            </p:nvSpPr>
            <p:spPr>
              <a:xfrm>
                <a:off x="5186507" y="1759071"/>
                <a:ext cx="1961965" cy="1897956"/>
              </a:xfrm>
              <a:prstGeom prst="can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5" name="ทรงกระบอก 44">
                <a:extLst>
                  <a:ext uri="{FF2B5EF4-FFF2-40B4-BE49-F238E27FC236}">
                    <a16:creationId xmlns:a16="http://schemas.microsoft.com/office/drawing/2014/main" id="{8C860639-3074-67E1-FDAC-F10C744493FD}"/>
                  </a:ext>
                </a:extLst>
              </p:cNvPr>
              <p:cNvSpPr/>
              <p:nvPr/>
            </p:nvSpPr>
            <p:spPr>
              <a:xfrm>
                <a:off x="9087742" y="2097272"/>
                <a:ext cx="2240616" cy="2874223"/>
              </a:xfrm>
              <a:prstGeom prst="can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กล่องข้อความ 45">
                <a:extLst>
                  <a:ext uri="{FF2B5EF4-FFF2-40B4-BE49-F238E27FC236}">
                    <a16:creationId xmlns:a16="http://schemas.microsoft.com/office/drawing/2014/main" id="{04EAB984-1693-BCB1-946D-3D301865551A}"/>
                  </a:ext>
                </a:extLst>
              </p:cNvPr>
              <p:cNvSpPr txBox="1"/>
              <p:nvPr/>
            </p:nvSpPr>
            <p:spPr>
              <a:xfrm>
                <a:off x="5081741" y="2270263"/>
                <a:ext cx="2171495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ค.ศ. 1950</a:t>
                </a:r>
              </a:p>
              <a:p>
                <a:pPr algn="ctr"/>
                <a:r>
                  <a:rPr lang="th-TH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ถึง</a:t>
                </a:r>
              </a:p>
              <a:p>
                <a:pPr algn="ctr"/>
                <a:r>
                  <a:rPr lang="th-TH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ปัจจุบัน</a:t>
                </a:r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47" name="กล่องข้อความ 46">
                <a:extLst>
                  <a:ext uri="{FF2B5EF4-FFF2-40B4-BE49-F238E27FC236}">
                    <a16:creationId xmlns:a16="http://schemas.microsoft.com/office/drawing/2014/main" id="{E3CE15A0-11B4-FFBD-3054-C801612C2EEB}"/>
                  </a:ext>
                </a:extLst>
              </p:cNvPr>
              <p:cNvSpPr txBox="1"/>
              <p:nvPr/>
            </p:nvSpPr>
            <p:spPr>
              <a:xfrm>
                <a:off x="1125758" y="2630209"/>
                <a:ext cx="2119394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ข้อมูล ข่าวสาร</a:t>
                </a:r>
              </a:p>
              <a:p>
                <a:pPr algn="ctr"/>
                <a:r>
                  <a:rPr lang="th-TH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มีการแพร่กระจายอย่างรวดเร็ว </a:t>
                </a:r>
              </a:p>
              <a:p>
                <a:pPr algn="ctr"/>
                <a:r>
                  <a:rPr lang="th-TH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และ</a:t>
                </a:r>
                <a:r>
                  <a:rPr lang="th-TH" sz="2800" u="sng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มีการเพิ่มของจำนวนประชากรอย่างรวดเร็ว</a:t>
                </a:r>
              </a:p>
            </p:txBody>
          </p:sp>
          <p:sp>
            <p:nvSpPr>
              <p:cNvPr id="48" name="กล่องข้อความ 47">
                <a:extLst>
                  <a:ext uri="{FF2B5EF4-FFF2-40B4-BE49-F238E27FC236}">
                    <a16:creationId xmlns:a16="http://schemas.microsoft.com/office/drawing/2014/main" id="{3804D015-C267-CC20-5CF4-1C59CA7BD500}"/>
                  </a:ext>
                </a:extLst>
              </p:cNvPr>
              <p:cNvSpPr txBox="1"/>
              <p:nvPr/>
            </p:nvSpPr>
            <p:spPr>
              <a:xfrm>
                <a:off x="9087741" y="2930440"/>
                <a:ext cx="2240616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วงจรไฟฟ้าที่ซับซ้อน คอมพิวเตอร์ พลังงานนิวเคลียร์ กล้องดิจิทัล</a:t>
                </a:r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cxnSp>
            <p:nvCxnSpPr>
              <p:cNvPr id="49" name="ลูกศรเชื่อมต่อแบบตรง 48">
                <a:extLst>
                  <a:ext uri="{FF2B5EF4-FFF2-40B4-BE49-F238E27FC236}">
                    <a16:creationId xmlns:a16="http://schemas.microsoft.com/office/drawing/2014/main" id="{FF24F753-8B60-6407-984B-5C7070B02393}"/>
                  </a:ext>
                </a:extLst>
              </p:cNvPr>
              <p:cNvCxnSpPr/>
              <p:nvPr/>
            </p:nvCxnSpPr>
            <p:spPr>
              <a:xfrm flipH="1" flipV="1">
                <a:off x="3018408" y="5307865"/>
                <a:ext cx="772357" cy="690776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ลูกศรเชื่อมต่อแบบตรง 49">
                <a:extLst>
                  <a:ext uri="{FF2B5EF4-FFF2-40B4-BE49-F238E27FC236}">
                    <a16:creationId xmlns:a16="http://schemas.microsoft.com/office/drawing/2014/main" id="{6F7877EE-C8A1-34EA-324B-F282AF82F3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31441" y="4754408"/>
                <a:ext cx="642151" cy="1240698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กล่องข้อความ 50">
                <a:extLst>
                  <a:ext uri="{FF2B5EF4-FFF2-40B4-BE49-F238E27FC236}">
                    <a16:creationId xmlns:a16="http://schemas.microsoft.com/office/drawing/2014/main" id="{B3E9A140-F392-3EBE-579F-E01B6E9EA728}"/>
                  </a:ext>
                </a:extLst>
              </p:cNvPr>
              <p:cNvSpPr txBox="1"/>
              <p:nvPr/>
            </p:nvSpPr>
            <p:spPr>
              <a:xfrm>
                <a:off x="2440411" y="1093954"/>
                <a:ext cx="7767638" cy="523220"/>
              </a:xfrm>
              <a:prstGeom prst="rect">
                <a:avLst/>
              </a:prstGeom>
              <a:solidFill>
                <a:srgbClr val="002060"/>
              </a:solidFill>
              <a:ln w="28575">
                <a:solidFill>
                  <a:srgbClr val="99CCF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TH Niramit AS" panose="02000506000000020004" pitchFamily="2" charset="-34"/>
                    <a:cs typeface="TH Niramit AS" panose="02000506000000020004" pitchFamily="2" charset="-34"/>
                  </a:rPr>
                  <a:t>เป็นยุคแห่งการรวบรวม จัดการ แก้ไข และแบ่งปันข้อมูล ข่าวสาร</a:t>
                </a:r>
              </a:p>
            </p:txBody>
          </p:sp>
          <p:pic>
            <p:nvPicPr>
              <p:cNvPr id="52" name="Picture 2">
                <a:extLst>
                  <a:ext uri="{FF2B5EF4-FFF2-40B4-BE49-F238E27FC236}">
                    <a16:creationId xmlns:a16="http://schemas.microsoft.com/office/drawing/2014/main" id="{5E971AB7-8420-3565-DBD4-7ADA526A36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903891" y="4247001"/>
                <a:ext cx="2603800" cy="171259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53" name="สี่เหลี่ยมผืนผ้า 52">
                <a:extLst>
                  <a:ext uri="{FF2B5EF4-FFF2-40B4-BE49-F238E27FC236}">
                    <a16:creationId xmlns:a16="http://schemas.microsoft.com/office/drawing/2014/main" id="{6DAFDF8E-C617-C333-E19D-4FF62D7B7BD3}"/>
                  </a:ext>
                </a:extLst>
              </p:cNvPr>
              <p:cNvSpPr/>
              <p:nvPr/>
            </p:nvSpPr>
            <p:spPr>
              <a:xfrm>
                <a:off x="4591750" y="5612028"/>
                <a:ext cx="330785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20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CordiaUPC" panose="020B0304020202020204" pitchFamily="34" charset="-34"/>
                    <a:cs typeface="CordiaUPC" panose="020B0304020202020204" pitchFamily="34" charset="-34"/>
                  </a:rPr>
                  <a:t>เครือข่ายเทคโนโลยี</a:t>
                </a:r>
                <a:endParaRPr lang="en-US" sz="2000" b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CordiaUPC" panose="020B0304020202020204" pitchFamily="34" charset="-34"/>
                  <a:cs typeface="CordiaUPC" panose="020B0304020202020204" pitchFamily="34" charset="-34"/>
                </a:endParaRPr>
              </a:p>
            </p:txBody>
          </p:sp>
          <p:pic>
            <p:nvPicPr>
              <p:cNvPr id="54" name="รูปภาพ 53">
                <a:extLst>
                  <a:ext uri="{FF2B5EF4-FFF2-40B4-BE49-F238E27FC236}">
                    <a16:creationId xmlns:a16="http://schemas.microsoft.com/office/drawing/2014/main" id="{38423B9F-5EA8-E2D5-2D3E-BDE150CF0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35899" y="2214448"/>
                <a:ext cx="344299" cy="363706"/>
              </a:xfrm>
              <a:prstGeom prst="rect">
                <a:avLst/>
              </a:prstGeom>
            </p:spPr>
          </p:pic>
          <p:pic>
            <p:nvPicPr>
              <p:cNvPr id="55" name="รูปภาพ 54">
                <a:extLst>
                  <a:ext uri="{FF2B5EF4-FFF2-40B4-BE49-F238E27FC236}">
                    <a16:creationId xmlns:a16="http://schemas.microsoft.com/office/drawing/2014/main" id="{47D6284E-E4B1-A353-C7C2-B02E34AB87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84106" y="1849981"/>
                <a:ext cx="344299" cy="364467"/>
              </a:xfrm>
              <a:prstGeom prst="rect">
                <a:avLst/>
              </a:prstGeom>
            </p:spPr>
          </p:pic>
          <p:pic>
            <p:nvPicPr>
              <p:cNvPr id="56" name="รูปภาพ 55">
                <a:extLst>
                  <a:ext uri="{FF2B5EF4-FFF2-40B4-BE49-F238E27FC236}">
                    <a16:creationId xmlns:a16="http://schemas.microsoft.com/office/drawing/2014/main" id="{ACAC174F-6FA5-2617-B222-E58EF0137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13306" y="2088029"/>
                <a:ext cx="344298" cy="3644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4203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ลูกโป่งความคิด: ก้อนเมฆ 3">
            <a:extLst>
              <a:ext uri="{FF2B5EF4-FFF2-40B4-BE49-F238E27FC236}">
                <a16:creationId xmlns:a16="http://schemas.microsoft.com/office/drawing/2014/main" id="{24ED2A97-1FF5-778B-9C30-1376B597B73D}"/>
              </a:ext>
            </a:extLst>
          </p:cNvPr>
          <p:cNvSpPr/>
          <p:nvPr/>
        </p:nvSpPr>
        <p:spPr>
          <a:xfrm>
            <a:off x="2977492" y="681570"/>
            <a:ext cx="6856486" cy="4558881"/>
          </a:xfrm>
          <a:prstGeom prst="cloudCallout">
            <a:avLst>
              <a:gd name="adj1" fmla="val -43924"/>
              <a:gd name="adj2" fmla="val 39992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4B9C72D-7954-0530-3099-140DE45CD2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/>
          <a:stretch/>
        </p:blipFill>
        <p:spPr>
          <a:xfrm>
            <a:off x="6570889" y="3836013"/>
            <a:ext cx="2680279" cy="280887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FC6AA5E-758A-BCBA-F309-AD8A6805F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93" y="526582"/>
            <a:ext cx="2210728" cy="2020148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A03889DA-8BBE-5D22-D262-68571DC87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66" y="4380807"/>
            <a:ext cx="1666636" cy="2476009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6BA630C-6879-CA86-EC30-66F798426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71" y="887615"/>
            <a:ext cx="2149374" cy="3044947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64C80D12-DBDD-535D-CF31-7D7F1B72CD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22" y="4036943"/>
            <a:ext cx="1753984" cy="2661217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74FC26B6-8C3F-BE47-89DB-9E9E903945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703" y="4297737"/>
            <a:ext cx="2454280" cy="2320282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E211EDB-FA50-FAF6-7A04-32DA3B2566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18" y="3422401"/>
            <a:ext cx="1439618" cy="2659984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674A21B5-C398-3438-B784-92431025E2BE}"/>
              </a:ext>
            </a:extLst>
          </p:cNvPr>
          <p:cNvSpPr txBox="1"/>
          <p:nvPr/>
        </p:nvSpPr>
        <p:spPr>
          <a:xfrm>
            <a:off x="3066190" y="1565580"/>
            <a:ext cx="64165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“</a:t>
            </a:r>
            <a:r>
              <a:rPr lang="th-TH" sz="2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การพัฒนาทางเทคโนโลยี</a:t>
            </a:r>
            <a:endParaRPr lang="en-US" sz="2800" b="1" dirty="0">
              <a:solidFill>
                <a:srgbClr val="0070C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2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เป็นกระบวนการที่มีวิวัฒนาการ </a:t>
            </a:r>
            <a:endParaRPr lang="en-US" sz="2800" b="1" dirty="0">
              <a:solidFill>
                <a:srgbClr val="0070C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2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วิวัฒนาการของเทคโนโลยีจำเป็นต้องใช้ความรู้ทาง</a:t>
            </a:r>
            <a:r>
              <a:rPr lang="th-TH" sz="3600" b="1" dirty="0">
                <a:solidFill>
                  <a:srgbClr val="FF0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วิทยาศาสตร์และคณิตศาสตร์ </a:t>
            </a:r>
            <a:endParaRPr lang="en-US" sz="2800" b="1" dirty="0">
              <a:solidFill>
                <a:srgbClr val="FF0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2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มาเป็นพื้นฐานในการสร้างเทคโนโลยี</a:t>
            </a:r>
            <a:endParaRPr lang="en-US" sz="2800" b="1" dirty="0">
              <a:solidFill>
                <a:srgbClr val="0070C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28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ในอนาคตต่อไป</a:t>
            </a:r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”</a:t>
            </a:r>
          </a:p>
          <a:p>
            <a:endParaRPr lang="th-TH" b="1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0925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4A695793-779D-B618-5EDD-C7DCC3BB0011}"/>
              </a:ext>
            </a:extLst>
          </p:cNvPr>
          <p:cNvSpPr txBox="1"/>
          <p:nvPr/>
        </p:nvSpPr>
        <p:spPr>
          <a:xfrm>
            <a:off x="2008078" y="2114705"/>
            <a:ext cx="8540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6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อักษรเจริญทัศน์ </a:t>
            </a:r>
            <a:r>
              <a:rPr lang="th-TH" sz="3600" b="1" dirty="0" err="1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อจท</a:t>
            </a:r>
            <a:r>
              <a:rPr lang="th-TH" sz="36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6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https://www.youtube.com/watch?v=zbgCmK0JI9c</a:t>
            </a:r>
          </a:p>
        </p:txBody>
      </p:sp>
    </p:spTree>
    <p:extLst>
      <p:ext uri="{BB962C8B-B14F-4D97-AF65-F5344CB8AC3E}">
        <p14:creationId xmlns:p14="http://schemas.microsoft.com/office/powerpoint/2010/main" val="849875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2C0FE63A-E339-CBEE-5F6E-4CB9D6DD773B}"/>
              </a:ext>
            </a:extLst>
          </p:cNvPr>
          <p:cNvGrpSpPr/>
          <p:nvPr/>
        </p:nvGrpSpPr>
        <p:grpSpPr>
          <a:xfrm>
            <a:off x="4100568" y="1231192"/>
            <a:ext cx="1900583" cy="4391433"/>
            <a:chOff x="4277961" y="1628974"/>
            <a:chExt cx="2224515" cy="5139900"/>
          </a:xfrm>
        </p:grpSpPr>
        <p:pic>
          <p:nvPicPr>
            <p:cNvPr id="6" name="รูปภาพ 5">
              <a:extLst>
                <a:ext uri="{FF2B5EF4-FFF2-40B4-BE49-F238E27FC236}">
                  <a16:creationId xmlns:a16="http://schemas.microsoft.com/office/drawing/2014/main" id="{686DCC17-CA1C-5FCC-D180-E18663BA9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385" y="4112849"/>
              <a:ext cx="356490" cy="320342"/>
            </a:xfrm>
            <a:prstGeom prst="rect">
              <a:avLst/>
            </a:prstGeom>
          </p:spPr>
        </p:pic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322EB933-944B-70E3-B1E1-CFEABD0380F2}"/>
                </a:ext>
              </a:extLst>
            </p:cNvPr>
            <p:cNvGrpSpPr/>
            <p:nvPr/>
          </p:nvGrpSpPr>
          <p:grpSpPr>
            <a:xfrm>
              <a:off x="4500760" y="2265651"/>
              <a:ext cx="1785740" cy="849245"/>
              <a:chOff x="4500760" y="2505352"/>
              <a:chExt cx="1785740" cy="849245"/>
            </a:xfrm>
          </p:grpSpPr>
          <p:pic>
            <p:nvPicPr>
              <p:cNvPr id="22" name="รูปภาพ 21">
                <a:extLst>
                  <a:ext uri="{FF2B5EF4-FFF2-40B4-BE49-F238E27FC236}">
                    <a16:creationId xmlns:a16="http://schemas.microsoft.com/office/drawing/2014/main" id="{E5064EB0-1356-77D0-0259-13D78A50C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00760" y="2505352"/>
                <a:ext cx="1785740" cy="849245"/>
              </a:xfrm>
              <a:prstGeom prst="rect">
                <a:avLst/>
              </a:prstGeom>
            </p:spPr>
          </p:pic>
          <p:sp>
            <p:nvSpPr>
              <p:cNvPr id="23" name="TextBox 15">
                <a:extLst>
                  <a:ext uri="{FF2B5EF4-FFF2-40B4-BE49-F238E27FC236}">
                    <a16:creationId xmlns:a16="http://schemas.microsoft.com/office/drawing/2014/main" id="{39610F31-24D0-FB0C-C272-7789BDA267CA}"/>
                  </a:ext>
                </a:extLst>
              </p:cNvPr>
              <p:cNvSpPr txBox="1"/>
              <p:nvPr/>
            </p:nvSpPr>
            <p:spPr>
              <a:xfrm>
                <a:off x="4750692" y="2668364"/>
                <a:ext cx="1266826" cy="50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ความจำเป็น</a:t>
                </a:r>
              </a:p>
              <a:p>
                <a:pPr algn="ctr"/>
                <a:r>
                  <a:rPr lang="th-TH" sz="11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หรือความต้องการ</a:t>
                </a:r>
                <a:endParaRPr lang="en-US" sz="11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8" name="กลุ่ม 7">
              <a:extLst>
                <a:ext uri="{FF2B5EF4-FFF2-40B4-BE49-F238E27FC236}">
                  <a16:creationId xmlns:a16="http://schemas.microsoft.com/office/drawing/2014/main" id="{5AA04F7D-C2E4-83B9-97CA-733A9CCC0CD6}"/>
                </a:ext>
              </a:extLst>
            </p:cNvPr>
            <p:cNvGrpSpPr/>
            <p:nvPr/>
          </p:nvGrpSpPr>
          <p:grpSpPr>
            <a:xfrm>
              <a:off x="4491235" y="3296148"/>
              <a:ext cx="1785740" cy="849244"/>
              <a:chOff x="4491235" y="3535849"/>
              <a:chExt cx="1785740" cy="849244"/>
            </a:xfrm>
          </p:grpSpPr>
          <p:pic>
            <p:nvPicPr>
              <p:cNvPr id="20" name="รูปภาพ 19">
                <a:extLst>
                  <a:ext uri="{FF2B5EF4-FFF2-40B4-BE49-F238E27FC236}">
                    <a16:creationId xmlns:a16="http://schemas.microsoft.com/office/drawing/2014/main" id="{C715F445-8FDC-E32D-E539-13992B457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1235" y="3535849"/>
                <a:ext cx="1785740" cy="849244"/>
              </a:xfrm>
              <a:prstGeom prst="rect">
                <a:avLst/>
              </a:prstGeom>
            </p:spPr>
          </p:pic>
          <p:sp>
            <p:nvSpPr>
              <p:cNvPr id="21" name="TextBox 18">
                <a:extLst>
                  <a:ext uri="{FF2B5EF4-FFF2-40B4-BE49-F238E27FC236}">
                    <a16:creationId xmlns:a16="http://schemas.microsoft.com/office/drawing/2014/main" id="{E5A87894-4491-B693-4884-CE2430BECB8C}"/>
                  </a:ext>
                </a:extLst>
              </p:cNvPr>
              <p:cNvSpPr txBox="1"/>
              <p:nvPr/>
            </p:nvSpPr>
            <p:spPr>
              <a:xfrm>
                <a:off x="4750692" y="3666750"/>
                <a:ext cx="1266826" cy="50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กระบวนการ</a:t>
                </a:r>
              </a:p>
              <a:p>
                <a:pPr algn="ctr"/>
                <a:r>
                  <a:rPr lang="th-TH" sz="11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เทคโนโลยี</a:t>
                </a:r>
                <a:endParaRPr lang="en-US" sz="11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9" name="กลุ่ม 8">
              <a:extLst>
                <a:ext uri="{FF2B5EF4-FFF2-40B4-BE49-F238E27FC236}">
                  <a16:creationId xmlns:a16="http://schemas.microsoft.com/office/drawing/2014/main" id="{14EFC33B-969F-D36D-2B02-82B2212B1567}"/>
                </a:ext>
              </a:extLst>
            </p:cNvPr>
            <p:cNvGrpSpPr/>
            <p:nvPr/>
          </p:nvGrpSpPr>
          <p:grpSpPr>
            <a:xfrm>
              <a:off x="4491235" y="4391523"/>
              <a:ext cx="1785740" cy="849244"/>
              <a:chOff x="4491235" y="4631224"/>
              <a:chExt cx="1785740" cy="849244"/>
            </a:xfrm>
          </p:grpSpPr>
          <p:pic>
            <p:nvPicPr>
              <p:cNvPr id="18" name="รูปภาพ 17">
                <a:extLst>
                  <a:ext uri="{FF2B5EF4-FFF2-40B4-BE49-F238E27FC236}">
                    <a16:creationId xmlns:a16="http://schemas.microsoft.com/office/drawing/2014/main" id="{D01DFBAC-CC81-461A-1122-5FBBB64669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1235" y="4631224"/>
                <a:ext cx="1785740" cy="849244"/>
              </a:xfrm>
              <a:prstGeom prst="rect">
                <a:avLst/>
              </a:prstGeom>
            </p:spPr>
          </p:pic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F90C0A69-C73A-FF12-A316-002D1F4E7B91}"/>
                  </a:ext>
                </a:extLst>
              </p:cNvPr>
              <p:cNvSpPr txBox="1"/>
              <p:nvPr/>
            </p:nvSpPr>
            <p:spPr>
              <a:xfrm>
                <a:off x="4582863" y="4822811"/>
                <a:ext cx="1621533" cy="50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ความรู้ด้านวิทยาศาสตร์</a:t>
                </a:r>
              </a:p>
              <a:p>
                <a:pPr algn="ctr"/>
                <a:r>
                  <a:rPr lang="th-TH" sz="11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และคณิตศาสตร์</a:t>
                </a:r>
                <a:endParaRPr lang="en-US" sz="11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D7190614-E5E9-E43D-073E-B7C05C941627}"/>
                </a:ext>
              </a:extLst>
            </p:cNvPr>
            <p:cNvGrpSpPr/>
            <p:nvPr/>
          </p:nvGrpSpPr>
          <p:grpSpPr>
            <a:xfrm>
              <a:off x="4321976" y="5731894"/>
              <a:ext cx="2180500" cy="1036980"/>
              <a:chOff x="4500760" y="6059974"/>
              <a:chExt cx="1785740" cy="849244"/>
            </a:xfrm>
          </p:grpSpPr>
          <p:pic>
            <p:nvPicPr>
              <p:cNvPr id="16" name="รูปภาพ 15">
                <a:extLst>
                  <a:ext uri="{FF2B5EF4-FFF2-40B4-BE49-F238E27FC236}">
                    <a16:creationId xmlns:a16="http://schemas.microsoft.com/office/drawing/2014/main" id="{27C19BDC-7E20-F10F-838B-FF247B79E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00760" y="6059974"/>
                <a:ext cx="1785740" cy="849244"/>
              </a:xfrm>
              <a:prstGeom prst="rect">
                <a:avLst/>
              </a:prstGeom>
            </p:spPr>
          </p:pic>
          <p:sp>
            <p:nvSpPr>
              <p:cNvPr id="17" name="TextBox 20">
                <a:extLst>
                  <a:ext uri="{FF2B5EF4-FFF2-40B4-BE49-F238E27FC236}">
                    <a16:creationId xmlns:a16="http://schemas.microsoft.com/office/drawing/2014/main" id="{0BDF9BF3-C08C-88A2-33D9-D6158A69BFAD}"/>
                  </a:ext>
                </a:extLst>
              </p:cNvPr>
              <p:cNvSpPr txBox="1"/>
              <p:nvPr/>
            </p:nvSpPr>
            <p:spPr>
              <a:xfrm>
                <a:off x="4573338" y="6327761"/>
                <a:ext cx="1621533" cy="413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1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สิ่งที่นำมาตอบสนองความจำเป็นหรือความต้องการ</a:t>
                </a:r>
                <a:endParaRPr lang="en-US" sz="11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72B4AFF0-C7CC-6900-49F0-BD3EB5115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2517" y="3026487"/>
              <a:ext cx="502225" cy="391127"/>
            </a:xfrm>
            <a:prstGeom prst="rect">
              <a:avLst/>
            </a:prstGeom>
          </p:spPr>
        </p:pic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E6C06EB1-34A9-E76D-C209-D987E1B11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42517" y="5189660"/>
              <a:ext cx="502225" cy="391127"/>
            </a:xfrm>
            <a:prstGeom prst="rect">
              <a:avLst/>
            </a:prstGeom>
          </p:spPr>
        </p:pic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84048C35-EE10-CC30-E702-C33220C63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0539" y="1628974"/>
              <a:ext cx="1207132" cy="960527"/>
            </a:xfrm>
            <a:prstGeom prst="rect">
              <a:avLst/>
            </a:prstGeom>
          </p:spPr>
        </p:pic>
        <p:pic>
          <p:nvPicPr>
            <p:cNvPr id="14" name="รูปภาพ 13">
              <a:extLst>
                <a:ext uri="{FF2B5EF4-FFF2-40B4-BE49-F238E27FC236}">
                  <a16:creationId xmlns:a16="http://schemas.microsoft.com/office/drawing/2014/main" id="{1FE40156-3CFC-2D79-DF4A-558D9D3CD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77961" y="3872705"/>
              <a:ext cx="1005155" cy="800629"/>
            </a:xfrm>
            <a:prstGeom prst="rect">
              <a:avLst/>
            </a:prstGeom>
          </p:spPr>
        </p:pic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C5B6B6E9-D25B-E294-E4CB-0CF7CD4B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1042" y="5374117"/>
              <a:ext cx="1065176" cy="849527"/>
            </a:xfrm>
            <a:prstGeom prst="rect">
              <a:avLst/>
            </a:prstGeom>
          </p:spPr>
        </p:pic>
      </p:grpSp>
      <p:sp>
        <p:nvSpPr>
          <p:cNvPr id="24" name="ลูกศร: รูปห้าเหลี่ยม 23">
            <a:extLst>
              <a:ext uri="{FF2B5EF4-FFF2-40B4-BE49-F238E27FC236}">
                <a16:creationId xmlns:a16="http://schemas.microsoft.com/office/drawing/2014/main" id="{4C375E59-B2E4-FC47-6BBD-F8AF9800CD20}"/>
              </a:ext>
            </a:extLst>
          </p:cNvPr>
          <p:cNvSpPr/>
          <p:nvPr/>
        </p:nvSpPr>
        <p:spPr>
          <a:xfrm>
            <a:off x="640080" y="3117273"/>
            <a:ext cx="3071515" cy="866510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ขั้นตอนการแก้ปัญหา</a:t>
            </a:r>
          </a:p>
          <a:p>
            <a:pPr algn="ctr"/>
            <a:r>
              <a:rPr lang="th-TH" sz="28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ของวิศวกร</a:t>
            </a:r>
            <a:endParaRPr lang="en-US" sz="28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C471198A-F551-0A01-1741-71C23A901454}"/>
              </a:ext>
            </a:extLst>
          </p:cNvPr>
          <p:cNvGrpSpPr/>
          <p:nvPr/>
        </p:nvGrpSpPr>
        <p:grpSpPr>
          <a:xfrm>
            <a:off x="7720659" y="657487"/>
            <a:ext cx="3412967" cy="5348761"/>
            <a:chOff x="7083583" y="1521802"/>
            <a:chExt cx="3412967" cy="5348761"/>
          </a:xfrm>
        </p:grpSpPr>
        <p:grpSp>
          <p:nvGrpSpPr>
            <p:cNvPr id="31" name="กลุ่ม 30">
              <a:extLst>
                <a:ext uri="{FF2B5EF4-FFF2-40B4-BE49-F238E27FC236}">
                  <a16:creationId xmlns:a16="http://schemas.microsoft.com/office/drawing/2014/main" id="{CFB62CD9-3777-755C-516D-930754DBA3A0}"/>
                </a:ext>
              </a:extLst>
            </p:cNvPr>
            <p:cNvGrpSpPr/>
            <p:nvPr/>
          </p:nvGrpSpPr>
          <p:grpSpPr>
            <a:xfrm>
              <a:off x="7083583" y="1521802"/>
              <a:ext cx="3412967" cy="5348761"/>
              <a:chOff x="7154609" y="1761503"/>
              <a:chExt cx="3073085" cy="5348761"/>
            </a:xfrm>
          </p:grpSpPr>
          <p:pic>
            <p:nvPicPr>
              <p:cNvPr id="61" name="รูปภาพ 60">
                <a:extLst>
                  <a:ext uri="{FF2B5EF4-FFF2-40B4-BE49-F238E27FC236}">
                    <a16:creationId xmlns:a16="http://schemas.microsoft.com/office/drawing/2014/main" id="{75ACCD27-C1EF-A529-1549-BBE3E91272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4609" y="2152183"/>
                <a:ext cx="3073085" cy="4958081"/>
              </a:xfrm>
              <a:prstGeom prst="rect">
                <a:avLst/>
              </a:prstGeom>
            </p:spPr>
          </p:pic>
          <p:pic>
            <p:nvPicPr>
              <p:cNvPr id="62" name="รูปภาพ 61">
                <a:extLst>
                  <a:ext uri="{FF2B5EF4-FFF2-40B4-BE49-F238E27FC236}">
                    <a16:creationId xmlns:a16="http://schemas.microsoft.com/office/drawing/2014/main" id="{371F9C09-580F-4174-0440-49D3231BD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98281" y="1761503"/>
                <a:ext cx="1785740" cy="849244"/>
              </a:xfrm>
              <a:prstGeom prst="rect">
                <a:avLst/>
              </a:prstGeom>
            </p:spPr>
          </p:pic>
          <p:sp>
            <p:nvSpPr>
              <p:cNvPr id="63" name="TextBox 21">
                <a:extLst>
                  <a:ext uri="{FF2B5EF4-FFF2-40B4-BE49-F238E27FC236}">
                    <a16:creationId xmlns:a16="http://schemas.microsoft.com/office/drawing/2014/main" id="{34758B6E-1BC2-77FC-4EEC-1FA2F907FE23}"/>
                  </a:ext>
                </a:extLst>
              </p:cNvPr>
              <p:cNvSpPr txBox="1"/>
              <p:nvPr/>
            </p:nvSpPr>
            <p:spPr>
              <a:xfrm>
                <a:off x="7886082" y="1832182"/>
                <a:ext cx="16101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กระบวนการ</a:t>
                </a:r>
              </a:p>
              <a:p>
                <a:pPr algn="ctr"/>
                <a:r>
                  <a:rPr lang="th-TH" sz="16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เทคโนโลยี</a:t>
                </a:r>
                <a:endParaRPr lang="en-US" sz="16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sp>
          <p:nvSpPr>
            <p:cNvPr id="32" name="วงรี 31">
              <a:extLst>
                <a:ext uri="{FF2B5EF4-FFF2-40B4-BE49-F238E27FC236}">
                  <a16:creationId xmlns:a16="http://schemas.microsoft.com/office/drawing/2014/main" id="{3E49EB2A-8AC5-FF04-6B10-BA59A60D6F53}"/>
                </a:ext>
              </a:extLst>
            </p:cNvPr>
            <p:cNvSpPr/>
            <p:nvPr/>
          </p:nvSpPr>
          <p:spPr>
            <a:xfrm>
              <a:off x="7429500" y="2578518"/>
              <a:ext cx="261610" cy="2616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1</a:t>
              </a:r>
              <a:endParaRPr lang="en-US" sz="12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3" name="วงรี 32">
              <a:extLst>
                <a:ext uri="{FF2B5EF4-FFF2-40B4-BE49-F238E27FC236}">
                  <a16:creationId xmlns:a16="http://schemas.microsoft.com/office/drawing/2014/main" id="{2FA8CB91-1156-3705-B4A8-589024805AD3}"/>
                </a:ext>
              </a:extLst>
            </p:cNvPr>
            <p:cNvSpPr/>
            <p:nvPr/>
          </p:nvSpPr>
          <p:spPr>
            <a:xfrm>
              <a:off x="7429500" y="3197366"/>
              <a:ext cx="261610" cy="2616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2</a:t>
              </a:r>
              <a:endParaRPr lang="en-US" sz="12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34" name="วงรี 33">
              <a:extLst>
                <a:ext uri="{FF2B5EF4-FFF2-40B4-BE49-F238E27FC236}">
                  <a16:creationId xmlns:a16="http://schemas.microsoft.com/office/drawing/2014/main" id="{46A3DE39-29B8-6398-EAD0-A179F6637333}"/>
                </a:ext>
              </a:extLst>
            </p:cNvPr>
            <p:cNvSpPr/>
            <p:nvPr/>
          </p:nvSpPr>
          <p:spPr>
            <a:xfrm>
              <a:off x="7429500" y="3813598"/>
              <a:ext cx="261610" cy="2616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3</a:t>
              </a:r>
              <a:endParaRPr lang="en-US" sz="12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grpSp>
          <p:nvGrpSpPr>
            <p:cNvPr id="35" name="กลุ่ม 34">
              <a:extLst>
                <a:ext uri="{FF2B5EF4-FFF2-40B4-BE49-F238E27FC236}">
                  <a16:creationId xmlns:a16="http://schemas.microsoft.com/office/drawing/2014/main" id="{8B7919C7-709D-8C45-3328-EB1301DF5B32}"/>
                </a:ext>
              </a:extLst>
            </p:cNvPr>
            <p:cNvGrpSpPr/>
            <p:nvPr/>
          </p:nvGrpSpPr>
          <p:grpSpPr>
            <a:xfrm>
              <a:off x="7691110" y="2290500"/>
              <a:ext cx="2492648" cy="651516"/>
              <a:chOff x="7595860" y="2530201"/>
              <a:chExt cx="2492648" cy="651516"/>
            </a:xfrm>
          </p:grpSpPr>
          <p:pic>
            <p:nvPicPr>
              <p:cNvPr id="59" name="รูปภาพ 58">
                <a:extLst>
                  <a:ext uri="{FF2B5EF4-FFF2-40B4-BE49-F238E27FC236}">
                    <a16:creationId xmlns:a16="http://schemas.microsoft.com/office/drawing/2014/main" id="{E7B455FF-C8AA-D0EB-EAAD-3E965ECC3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5860" y="2530201"/>
                <a:ext cx="2492648" cy="651516"/>
              </a:xfrm>
              <a:prstGeom prst="rect">
                <a:avLst/>
              </a:prstGeom>
            </p:spPr>
          </p:pic>
          <p:sp>
            <p:nvSpPr>
              <p:cNvPr id="60" name="สี่เหลี่ยมผืนผ้า 59">
                <a:extLst>
                  <a:ext uri="{FF2B5EF4-FFF2-40B4-BE49-F238E27FC236}">
                    <a16:creationId xmlns:a16="http://schemas.microsoft.com/office/drawing/2014/main" id="{53B7004D-D0CF-78FB-5CAF-1B3CFF1636B9}"/>
                  </a:ext>
                </a:extLst>
              </p:cNvPr>
              <p:cNvSpPr/>
              <p:nvPr/>
            </p:nvSpPr>
            <p:spPr>
              <a:xfrm>
                <a:off x="8116276" y="2785610"/>
                <a:ext cx="172515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ระบุปัญหา หรือความต้องการ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36" name="กลุ่ม 35">
              <a:extLst>
                <a:ext uri="{FF2B5EF4-FFF2-40B4-BE49-F238E27FC236}">
                  <a16:creationId xmlns:a16="http://schemas.microsoft.com/office/drawing/2014/main" id="{2D3AD6B9-1E5C-F637-AFC5-C4C6992E1258}"/>
                </a:ext>
              </a:extLst>
            </p:cNvPr>
            <p:cNvGrpSpPr/>
            <p:nvPr/>
          </p:nvGrpSpPr>
          <p:grpSpPr>
            <a:xfrm>
              <a:off x="7691110" y="2995073"/>
              <a:ext cx="2492647" cy="651516"/>
              <a:chOff x="7595860" y="3234774"/>
              <a:chExt cx="2492647" cy="651516"/>
            </a:xfrm>
          </p:grpSpPr>
          <p:pic>
            <p:nvPicPr>
              <p:cNvPr id="57" name="รูปภาพ 56">
                <a:extLst>
                  <a:ext uri="{FF2B5EF4-FFF2-40B4-BE49-F238E27FC236}">
                    <a16:creationId xmlns:a16="http://schemas.microsoft.com/office/drawing/2014/main" id="{D1C7E27D-B4AC-0B7D-41D3-6E00999F98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5860" y="3234774"/>
                <a:ext cx="2492647" cy="651516"/>
              </a:xfrm>
              <a:prstGeom prst="rect">
                <a:avLst/>
              </a:prstGeom>
            </p:spPr>
          </p:pic>
          <p:sp>
            <p:nvSpPr>
              <p:cNvPr id="58" name="สี่เหลี่ยมผืนผ้า 57">
                <a:extLst>
                  <a:ext uri="{FF2B5EF4-FFF2-40B4-BE49-F238E27FC236}">
                    <a16:creationId xmlns:a16="http://schemas.microsoft.com/office/drawing/2014/main" id="{902A1E94-5FF3-BA6D-8ACC-E3F550F18D37}"/>
                  </a:ext>
                </a:extLst>
              </p:cNvPr>
              <p:cNvSpPr/>
              <p:nvPr/>
            </p:nvSpPr>
            <p:spPr>
              <a:xfrm>
                <a:off x="7984833" y="3406643"/>
                <a:ext cx="198804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รวบรวมข้อมูลที่เกี่ยวข้องกับปัญหา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6956DCE6-53AE-EBEC-1130-0BB1A3017DE9}"/>
                </a:ext>
              </a:extLst>
            </p:cNvPr>
            <p:cNvGrpSpPr/>
            <p:nvPr/>
          </p:nvGrpSpPr>
          <p:grpSpPr>
            <a:xfrm>
              <a:off x="7691110" y="3611470"/>
              <a:ext cx="2492648" cy="651186"/>
              <a:chOff x="7595860" y="3851171"/>
              <a:chExt cx="2492648" cy="651186"/>
            </a:xfrm>
          </p:grpSpPr>
          <p:pic>
            <p:nvPicPr>
              <p:cNvPr id="55" name="รูปภาพ 54">
                <a:extLst>
                  <a:ext uri="{FF2B5EF4-FFF2-40B4-BE49-F238E27FC236}">
                    <a16:creationId xmlns:a16="http://schemas.microsoft.com/office/drawing/2014/main" id="{445F7508-7CAD-2194-E57A-1E6480DD2A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5860" y="3851171"/>
                <a:ext cx="2492648" cy="651186"/>
              </a:xfrm>
              <a:prstGeom prst="rect">
                <a:avLst/>
              </a:prstGeom>
            </p:spPr>
          </p:pic>
          <p:sp>
            <p:nvSpPr>
              <p:cNvPr id="56" name="สี่เหลี่ยมผืนผ้า 55">
                <a:extLst>
                  <a:ext uri="{FF2B5EF4-FFF2-40B4-BE49-F238E27FC236}">
                    <a16:creationId xmlns:a16="http://schemas.microsoft.com/office/drawing/2014/main" id="{0D3BEB8C-6776-E3B5-C914-8C964FC8AE84}"/>
                  </a:ext>
                </a:extLst>
              </p:cNvPr>
              <p:cNvSpPr/>
              <p:nvPr/>
            </p:nvSpPr>
            <p:spPr>
              <a:xfrm>
                <a:off x="8323740" y="4044773"/>
                <a:ext cx="130195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เลือกวิธีการแก้ปัญหา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38" name="กลุ่ม 37">
              <a:extLst>
                <a:ext uri="{FF2B5EF4-FFF2-40B4-BE49-F238E27FC236}">
                  <a16:creationId xmlns:a16="http://schemas.microsoft.com/office/drawing/2014/main" id="{47FE61AF-363B-AF25-9C3F-82E954AE4CC4}"/>
                </a:ext>
              </a:extLst>
            </p:cNvPr>
            <p:cNvGrpSpPr/>
            <p:nvPr/>
          </p:nvGrpSpPr>
          <p:grpSpPr>
            <a:xfrm>
              <a:off x="7691742" y="4261741"/>
              <a:ext cx="2491384" cy="651186"/>
              <a:chOff x="7596492" y="4501442"/>
              <a:chExt cx="2491384" cy="651186"/>
            </a:xfrm>
          </p:grpSpPr>
          <p:pic>
            <p:nvPicPr>
              <p:cNvPr id="53" name="รูปภาพ 52">
                <a:extLst>
                  <a:ext uri="{FF2B5EF4-FFF2-40B4-BE49-F238E27FC236}">
                    <a16:creationId xmlns:a16="http://schemas.microsoft.com/office/drawing/2014/main" id="{E324FD12-F167-52FB-9552-975F2ACE3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6492" y="4501442"/>
                <a:ext cx="2491384" cy="651186"/>
              </a:xfrm>
              <a:prstGeom prst="rect">
                <a:avLst/>
              </a:prstGeom>
            </p:spPr>
          </p:pic>
          <p:sp>
            <p:nvSpPr>
              <p:cNvPr id="54" name="สี่เหลี่ยมผืนผ้า 53">
                <a:extLst>
                  <a:ext uri="{FF2B5EF4-FFF2-40B4-BE49-F238E27FC236}">
                    <a16:creationId xmlns:a16="http://schemas.microsoft.com/office/drawing/2014/main" id="{2DAEB643-EE41-3F2D-AAE2-2C5D5B6884F9}"/>
                  </a:ext>
                </a:extLst>
              </p:cNvPr>
              <p:cNvSpPr/>
              <p:nvPr/>
            </p:nvSpPr>
            <p:spPr>
              <a:xfrm>
                <a:off x="8221950" y="4748069"/>
                <a:ext cx="150554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ออกแบบวิธีการแก้ปัญหา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pic>
          <p:nvPicPr>
            <p:cNvPr id="39" name="รูปภาพ 38">
              <a:extLst>
                <a:ext uri="{FF2B5EF4-FFF2-40B4-BE49-F238E27FC236}">
                  <a16:creationId xmlns:a16="http://schemas.microsoft.com/office/drawing/2014/main" id="{037980BC-BCAD-1A83-6578-0C9DEDFB6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0747" y="4938257"/>
              <a:ext cx="1274475" cy="1016453"/>
            </a:xfrm>
            <a:prstGeom prst="rect">
              <a:avLst/>
            </a:prstGeom>
          </p:spPr>
        </p:pic>
        <p:sp>
          <p:nvSpPr>
            <p:cNvPr id="40" name="วงรี 39">
              <a:extLst>
                <a:ext uri="{FF2B5EF4-FFF2-40B4-BE49-F238E27FC236}">
                  <a16:creationId xmlns:a16="http://schemas.microsoft.com/office/drawing/2014/main" id="{847486F2-1615-96DF-A9BA-50341A3F86D8}"/>
                </a:ext>
              </a:extLst>
            </p:cNvPr>
            <p:cNvSpPr/>
            <p:nvPr/>
          </p:nvSpPr>
          <p:spPr>
            <a:xfrm>
              <a:off x="8643526" y="4874827"/>
              <a:ext cx="231322" cy="2313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4</a:t>
              </a:r>
              <a:endParaRPr lang="en-US" sz="11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1" name="วงรี 40">
              <a:extLst>
                <a:ext uri="{FF2B5EF4-FFF2-40B4-BE49-F238E27FC236}">
                  <a16:creationId xmlns:a16="http://schemas.microsoft.com/office/drawing/2014/main" id="{FB64A201-8AEC-7101-97E6-29704AB64D72}"/>
                </a:ext>
              </a:extLst>
            </p:cNvPr>
            <p:cNvSpPr/>
            <p:nvPr/>
          </p:nvSpPr>
          <p:spPr>
            <a:xfrm>
              <a:off x="8172627" y="5533162"/>
              <a:ext cx="231322" cy="2313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6</a:t>
              </a:r>
              <a:endParaRPr lang="en-US" sz="11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2" name="วงรี 41">
              <a:extLst>
                <a:ext uri="{FF2B5EF4-FFF2-40B4-BE49-F238E27FC236}">
                  <a16:creationId xmlns:a16="http://schemas.microsoft.com/office/drawing/2014/main" id="{883E5C8D-5F55-D60C-CBE1-20E9F3FC7A20}"/>
                </a:ext>
              </a:extLst>
            </p:cNvPr>
            <p:cNvSpPr/>
            <p:nvPr/>
          </p:nvSpPr>
          <p:spPr>
            <a:xfrm>
              <a:off x="9020352" y="5533162"/>
              <a:ext cx="231322" cy="2313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5</a:t>
              </a:r>
              <a:endParaRPr lang="en-US" sz="11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3" name="วงรี 42">
              <a:extLst>
                <a:ext uri="{FF2B5EF4-FFF2-40B4-BE49-F238E27FC236}">
                  <a16:creationId xmlns:a16="http://schemas.microsoft.com/office/drawing/2014/main" id="{26105FCA-C8B8-FB5B-C58C-0DCB55D28D6A}"/>
                </a:ext>
              </a:extLst>
            </p:cNvPr>
            <p:cNvSpPr/>
            <p:nvPr/>
          </p:nvSpPr>
          <p:spPr>
            <a:xfrm>
              <a:off x="7430132" y="6292910"/>
              <a:ext cx="261610" cy="26161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>
                  <a:latin typeface="TH Fah kwang" panose="02000506000000020004" pitchFamily="2" charset="-34"/>
                  <a:cs typeface="TH Fah kwang" panose="02000506000000020004" pitchFamily="2" charset="-34"/>
                </a:rPr>
                <a:t>7</a:t>
              </a:r>
              <a:endParaRPr lang="en-US" sz="1200" b="1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grpSp>
          <p:nvGrpSpPr>
            <p:cNvPr id="44" name="กลุ่ม 43">
              <a:extLst>
                <a:ext uri="{FF2B5EF4-FFF2-40B4-BE49-F238E27FC236}">
                  <a16:creationId xmlns:a16="http://schemas.microsoft.com/office/drawing/2014/main" id="{FB5A97FD-B6E0-1A63-7796-1F737233EBFE}"/>
                </a:ext>
              </a:extLst>
            </p:cNvPr>
            <p:cNvGrpSpPr/>
            <p:nvPr/>
          </p:nvGrpSpPr>
          <p:grpSpPr>
            <a:xfrm>
              <a:off x="7692374" y="6090782"/>
              <a:ext cx="2491384" cy="651186"/>
              <a:chOff x="7597124" y="6330483"/>
              <a:chExt cx="2491384" cy="651186"/>
            </a:xfrm>
          </p:grpSpPr>
          <p:pic>
            <p:nvPicPr>
              <p:cNvPr id="51" name="รูปภาพ 50">
                <a:extLst>
                  <a:ext uri="{FF2B5EF4-FFF2-40B4-BE49-F238E27FC236}">
                    <a16:creationId xmlns:a16="http://schemas.microsoft.com/office/drawing/2014/main" id="{BB8991F6-DD17-5D25-4913-412C26EA1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97124" y="6330483"/>
                <a:ext cx="2491384" cy="651186"/>
              </a:xfrm>
              <a:prstGeom prst="rect">
                <a:avLst/>
              </a:prstGeom>
            </p:spPr>
          </p:pic>
          <p:sp>
            <p:nvSpPr>
              <p:cNvPr id="52" name="สี่เหลี่ยมผืนผ้า 51">
                <a:extLst>
                  <a:ext uri="{FF2B5EF4-FFF2-40B4-BE49-F238E27FC236}">
                    <a16:creationId xmlns:a16="http://schemas.microsoft.com/office/drawing/2014/main" id="{9BBB36CA-44C7-29FF-FE14-73C63B1252E4}"/>
                  </a:ext>
                </a:extLst>
              </p:cNvPr>
              <p:cNvSpPr/>
              <p:nvPr/>
            </p:nvSpPr>
            <p:spPr>
              <a:xfrm>
                <a:off x="8522703" y="6532611"/>
                <a:ext cx="98296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นำเสนอผลงาน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45" name="กลุ่ม 44">
              <a:extLst>
                <a:ext uri="{FF2B5EF4-FFF2-40B4-BE49-F238E27FC236}">
                  <a16:creationId xmlns:a16="http://schemas.microsoft.com/office/drawing/2014/main" id="{09C0AF92-C0AD-8F47-2827-969BBB4435A5}"/>
                </a:ext>
              </a:extLst>
            </p:cNvPr>
            <p:cNvGrpSpPr/>
            <p:nvPr/>
          </p:nvGrpSpPr>
          <p:grpSpPr>
            <a:xfrm>
              <a:off x="7152995" y="5234677"/>
              <a:ext cx="1019632" cy="812372"/>
              <a:chOff x="7152995" y="5474378"/>
              <a:chExt cx="1019632" cy="812372"/>
            </a:xfrm>
          </p:grpSpPr>
          <p:pic>
            <p:nvPicPr>
              <p:cNvPr id="49" name="รูปภาพ 48">
                <a:extLst>
                  <a:ext uri="{FF2B5EF4-FFF2-40B4-BE49-F238E27FC236}">
                    <a16:creationId xmlns:a16="http://schemas.microsoft.com/office/drawing/2014/main" id="{E178A07E-B2FC-EB33-E575-BD71DF97F1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2995" y="5474378"/>
                <a:ext cx="1019632" cy="812372"/>
              </a:xfrm>
              <a:prstGeom prst="rect">
                <a:avLst/>
              </a:prstGeom>
            </p:spPr>
          </p:pic>
          <p:sp>
            <p:nvSpPr>
              <p:cNvPr id="50" name="สี่เหลี่ยมผืนผ้า 49">
                <a:extLst>
                  <a:ext uri="{FF2B5EF4-FFF2-40B4-BE49-F238E27FC236}">
                    <a16:creationId xmlns:a16="http://schemas.microsoft.com/office/drawing/2014/main" id="{EF33CA8C-81E0-7247-2171-98D592B3B968}"/>
                  </a:ext>
                </a:extLst>
              </p:cNvPr>
              <p:cNvSpPr/>
              <p:nvPr/>
            </p:nvSpPr>
            <p:spPr>
              <a:xfrm>
                <a:off x="7408119" y="5626610"/>
                <a:ext cx="710409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0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ปรับปรุง แก้ไข และประเมินผล</a:t>
                </a:r>
                <a:endParaRPr lang="en-US" sz="10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grpSp>
          <p:nvGrpSpPr>
            <p:cNvPr id="46" name="กลุ่ม 45">
              <a:extLst>
                <a:ext uri="{FF2B5EF4-FFF2-40B4-BE49-F238E27FC236}">
                  <a16:creationId xmlns:a16="http://schemas.microsoft.com/office/drawing/2014/main" id="{FF1CBB3C-F33B-43DB-E75C-56A8ED3D52ED}"/>
                </a:ext>
              </a:extLst>
            </p:cNvPr>
            <p:cNvGrpSpPr/>
            <p:nvPr/>
          </p:nvGrpSpPr>
          <p:grpSpPr>
            <a:xfrm>
              <a:off x="9272392" y="5259344"/>
              <a:ext cx="1018589" cy="812372"/>
              <a:chOff x="9177142" y="5499045"/>
              <a:chExt cx="1018589" cy="812372"/>
            </a:xfrm>
          </p:grpSpPr>
          <p:pic>
            <p:nvPicPr>
              <p:cNvPr id="47" name="รูปภาพ 46">
                <a:extLst>
                  <a:ext uri="{FF2B5EF4-FFF2-40B4-BE49-F238E27FC236}">
                    <a16:creationId xmlns:a16="http://schemas.microsoft.com/office/drawing/2014/main" id="{46D87D7C-D919-33A4-62C1-FCED537BF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77142" y="5499045"/>
                <a:ext cx="1018589" cy="812372"/>
              </a:xfrm>
              <a:prstGeom prst="rect">
                <a:avLst/>
              </a:prstGeom>
            </p:spPr>
          </p:pic>
          <p:sp>
            <p:nvSpPr>
              <p:cNvPr id="48" name="สี่เหลี่ยมผืนผ้า 47">
                <a:extLst>
                  <a:ext uri="{FF2B5EF4-FFF2-40B4-BE49-F238E27FC236}">
                    <a16:creationId xmlns:a16="http://schemas.microsoft.com/office/drawing/2014/main" id="{184E0C2E-1F57-0294-D1FC-307A9FB6E0CF}"/>
                  </a:ext>
                </a:extLst>
              </p:cNvPr>
              <p:cNvSpPr/>
              <p:nvPr/>
            </p:nvSpPr>
            <p:spPr>
              <a:xfrm>
                <a:off x="9377190" y="5924017"/>
                <a:ext cx="61849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h-TH" sz="12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ทดสอบ</a:t>
                </a:r>
                <a:endParaRPr lang="en-US" sz="12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</p:grpSp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id="{95ED9AB6-CFB7-0668-5F03-805F0D5993B3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087" y="3187739"/>
            <a:ext cx="1448445" cy="725577"/>
          </a:xfrm>
          <a:prstGeom prst="rect">
            <a:avLst/>
          </a:prstGeom>
          <a:ln>
            <a:noFill/>
          </a:ln>
        </p:spPr>
      </p:pic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99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03517C8B-39D9-1208-59A0-75AABBE00162}"/>
              </a:ext>
            </a:extLst>
          </p:cNvPr>
          <p:cNvSpPr txBox="1"/>
          <p:nvPr/>
        </p:nvSpPr>
        <p:spPr>
          <a:xfrm>
            <a:off x="2735613" y="3996187"/>
            <a:ext cx="5568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ขวานหิน </a:t>
            </a:r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เข็มที่ทำจากกระดูก </a:t>
            </a:r>
            <a:r>
              <a:rPr lang="th-TH" sz="3600" dirty="0">
                <a:solidFill>
                  <a:srgbClr val="FFFF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เตาไฟ</a:t>
            </a:r>
            <a:endParaRPr lang="en-US" sz="3600" dirty="0">
              <a:solidFill>
                <a:srgbClr val="FFFF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BAE38648-B881-3BE7-3093-93375715C6F3}"/>
              </a:ext>
            </a:extLst>
          </p:cNvPr>
          <p:cNvSpPr txBox="1"/>
          <p:nvPr/>
        </p:nvSpPr>
        <p:spPr>
          <a:xfrm>
            <a:off x="3213254" y="2751880"/>
            <a:ext cx="8619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มีการปรับปรุงเรื่องอาหารและเพิ่มความปลอดภัยเพื่อทำให้มีการเพิ่มจำนวนประชากร</a:t>
            </a:r>
            <a:endParaRPr lang="en-US" sz="36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D8C88060-BE22-239C-9E44-E5FB63E9A0D4}"/>
              </a:ext>
            </a:extLst>
          </p:cNvPr>
          <p:cNvSpPr txBox="1"/>
          <p:nvPr/>
        </p:nvSpPr>
        <p:spPr>
          <a:xfrm>
            <a:off x="2400717" y="4861533"/>
            <a:ext cx="9228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มนุษย์ยุคนี้จะ</a:t>
            </a:r>
            <a:r>
              <a:rPr lang="th-TH" sz="3600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เร่ร่อน</a:t>
            </a:r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เคลื่อนย้ายตามแหล่งอาหาร </a:t>
            </a:r>
            <a:r>
              <a:rPr lang="th-TH" sz="3600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มีที่อยู่อาศัยชั่วคราว</a:t>
            </a:r>
          </a:p>
        </p:txBody>
      </p:sp>
      <p:pic>
        <p:nvPicPr>
          <p:cNvPr id="23" name="Picture 2" descr="ขวานหิน">
            <a:extLst>
              <a:ext uri="{FF2B5EF4-FFF2-40B4-BE49-F238E27FC236}">
                <a16:creationId xmlns:a16="http://schemas.microsoft.com/office/drawing/2014/main" id="{CAE717A6-C806-A8DB-2BAB-2BFAF0DFB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9" t="6125" r="15959" b="2042"/>
          <a:stretch/>
        </p:blipFill>
        <p:spPr bwMode="auto">
          <a:xfrm>
            <a:off x="562310" y="1311512"/>
            <a:ext cx="2328851" cy="45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933D467E-608B-EBFF-6786-2860200BA3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842" y="4073207"/>
            <a:ext cx="344299" cy="363706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5A6891C6-9D95-8A46-A799-9A388E7C2E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273" y="2885939"/>
            <a:ext cx="344298" cy="364467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029E731E-9EC0-83F3-74EA-0F7B7C384A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806" y="4972068"/>
            <a:ext cx="343580" cy="36370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F9E1648-9637-1C7C-EB66-6F07F0E7BC31}"/>
              </a:ext>
            </a:extLst>
          </p:cNvPr>
          <p:cNvSpPr txBox="1"/>
          <p:nvPr/>
        </p:nvSpPr>
        <p:spPr>
          <a:xfrm>
            <a:off x="2999725" y="1918525"/>
            <a:ext cx="34540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500,000 </a:t>
            </a:r>
            <a:r>
              <a:rPr lang="th-TH" sz="32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ก่อนคริสตกาล</a:t>
            </a:r>
            <a:endParaRPr lang="en-US" sz="3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87BEFBC-E8E4-66E1-D3D6-F173E5CE5C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576" y="2021549"/>
            <a:ext cx="344299" cy="364467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B7D5868-93D2-7765-F8C3-4B763598C898}"/>
              </a:ext>
            </a:extLst>
          </p:cNvPr>
          <p:cNvSpPr txBox="1"/>
          <p:nvPr/>
        </p:nvSpPr>
        <p:spPr>
          <a:xfrm>
            <a:off x="4630166" y="815577"/>
            <a:ext cx="6673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ยุคพาลิโอ</a:t>
            </a:r>
            <a:r>
              <a:rPr lang="th-TH" sz="3600" b="1" dirty="0" err="1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ลิธิค</a:t>
            </a:r>
            <a:r>
              <a:rPr lang="th-TH" sz="36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3600" b="1" dirty="0" err="1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PaleolithicAge</a:t>
            </a:r>
            <a:r>
              <a:rPr lang="en-US" sz="36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3600" b="1" u="sng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เป็นยุคหินเก่า</a:t>
            </a:r>
            <a:endParaRPr lang="en-US" sz="3600" b="1" u="sng" dirty="0">
              <a:solidFill>
                <a:srgbClr val="FFC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endParaRPr lang="en-US" sz="36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38D4E328-5240-9AD0-6F9A-18C88BC736A5}"/>
              </a:ext>
            </a:extLst>
          </p:cNvPr>
          <p:cNvSpPr/>
          <p:nvPr/>
        </p:nvSpPr>
        <p:spPr>
          <a:xfrm>
            <a:off x="3741988" y="693009"/>
            <a:ext cx="943805" cy="90676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1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3475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03517C8B-39D9-1208-59A0-75AABBE00162}"/>
              </a:ext>
            </a:extLst>
          </p:cNvPr>
          <p:cNvSpPr txBox="1"/>
          <p:nvPr/>
        </p:nvSpPr>
        <p:spPr>
          <a:xfrm>
            <a:off x="2735613" y="3996187"/>
            <a:ext cx="5568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งานเครื่องหนัง อุปกรณ์ตกปลา แวดวงหิน</a:t>
            </a:r>
            <a:endParaRPr lang="en-US" sz="36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D8C88060-BE22-239C-9E44-E5FB63E9A0D4}"/>
              </a:ext>
            </a:extLst>
          </p:cNvPr>
          <p:cNvSpPr txBox="1"/>
          <p:nvPr/>
        </p:nvSpPr>
        <p:spPr>
          <a:xfrm>
            <a:off x="2400717" y="4861533"/>
            <a:ext cx="97608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มนุษย์ยุคนี้เริ่ม</a:t>
            </a:r>
            <a:r>
              <a:rPr lang="th-TH" sz="3600" dirty="0">
                <a:solidFill>
                  <a:srgbClr val="FFFF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รู้จักการล่าสัตว์ </a:t>
            </a:r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และมีการสร้างที่อยู่อาศัยเป็น</a:t>
            </a:r>
          </a:p>
          <a:p>
            <a:r>
              <a:rPr lang="th-TH" sz="3600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หลักแหล่ง</a:t>
            </a:r>
          </a:p>
        </p:txBody>
      </p: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933D467E-608B-EBFF-6786-2860200BA3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842" y="4073207"/>
            <a:ext cx="344299" cy="363706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5A6891C6-9D95-8A46-A799-9A388E7C2E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273" y="2885939"/>
            <a:ext cx="344298" cy="364467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029E731E-9EC0-83F3-74EA-0F7B7C384A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806" y="4972068"/>
            <a:ext cx="343580" cy="36370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F9E1648-9637-1C7C-EB66-6F07F0E7BC31}"/>
              </a:ext>
            </a:extLst>
          </p:cNvPr>
          <p:cNvSpPr txBox="1"/>
          <p:nvPr/>
        </p:nvSpPr>
        <p:spPr>
          <a:xfrm>
            <a:off x="2999725" y="1918525"/>
            <a:ext cx="34540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10,000 </a:t>
            </a:r>
            <a:r>
              <a:rPr lang="th-TH" sz="32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ก่อนคริสตกาล</a:t>
            </a:r>
            <a:endParaRPr lang="en-US" sz="3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87BEFBC-E8E4-66E1-D3D6-F173E5CE5C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576" y="2021549"/>
            <a:ext cx="344299" cy="364467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B7D5868-93D2-7765-F8C3-4B763598C898}"/>
              </a:ext>
            </a:extLst>
          </p:cNvPr>
          <p:cNvSpPr txBox="1"/>
          <p:nvPr/>
        </p:nvSpPr>
        <p:spPr>
          <a:xfrm>
            <a:off x="4630166" y="815577"/>
            <a:ext cx="7561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ยุคเมโซล</a:t>
            </a:r>
            <a:r>
              <a:rPr lang="th-TH" sz="3600" b="1" dirty="0" err="1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ิธิค</a:t>
            </a:r>
            <a:r>
              <a:rPr lang="th-TH" sz="36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36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Mesolithic Age</a:t>
            </a:r>
            <a:r>
              <a:rPr lang="th-TH" sz="36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3600" b="1" u="sng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เป็นยุคหินกลาง</a:t>
            </a:r>
            <a:endParaRPr lang="en-US" sz="36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38D4E328-5240-9AD0-6F9A-18C88BC736A5}"/>
              </a:ext>
            </a:extLst>
          </p:cNvPr>
          <p:cNvSpPr/>
          <p:nvPr/>
        </p:nvSpPr>
        <p:spPr>
          <a:xfrm>
            <a:off x="3741988" y="693009"/>
            <a:ext cx="943805" cy="90676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2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2" name="Picture 2" descr="Stone age spear, prehistoric weapon or tool for hunting, detailed drawing  in cartoon style isolated on white background stock vector illustration.  Sharpened rock with wooden stick. Stock Vector | Adobe Stock">
            <a:extLst>
              <a:ext uri="{FF2B5EF4-FFF2-40B4-BE49-F238E27FC236}">
                <a16:creationId xmlns:a16="http://schemas.microsoft.com/office/drawing/2014/main" id="{52166831-2444-8DF3-68BC-E8891BE44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0" r="27846"/>
          <a:stretch/>
        </p:blipFill>
        <p:spPr bwMode="auto">
          <a:xfrm rot="1093964">
            <a:off x="1164439" y="1611714"/>
            <a:ext cx="838765" cy="4172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1404456-AD5E-25FF-26BA-69F364568E3D}"/>
              </a:ext>
            </a:extLst>
          </p:cNvPr>
          <p:cNvSpPr txBox="1"/>
          <p:nvPr/>
        </p:nvSpPr>
        <p:spPr>
          <a:xfrm>
            <a:off x="3171874" y="2809997"/>
            <a:ext cx="88417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เริ่มมี</a:t>
            </a:r>
            <a:r>
              <a:rPr lang="th-TH" sz="3600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การเลี้ยงสัตว์ และเกษตรกรรม </a:t>
            </a:r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นำไปสู่การตั้งรกรากหรือ</a:t>
            </a:r>
          </a:p>
          <a:p>
            <a:r>
              <a:rPr lang="th-TH" sz="3600" dirty="0">
                <a:solidFill>
                  <a:srgbClr val="FFFF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ชุมชน</a:t>
            </a:r>
            <a:endParaRPr lang="en-US" sz="3600" dirty="0">
              <a:solidFill>
                <a:srgbClr val="FFFF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5778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03517C8B-39D9-1208-59A0-75AABBE00162}"/>
              </a:ext>
            </a:extLst>
          </p:cNvPr>
          <p:cNvSpPr txBox="1"/>
          <p:nvPr/>
        </p:nvSpPr>
        <p:spPr>
          <a:xfrm>
            <a:off x="2735613" y="3996187"/>
            <a:ext cx="55683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งานเครื่องหนัง อุปกรณ์ตกปลา แวดวงหิน</a:t>
            </a:r>
            <a:endParaRPr lang="en-US" sz="36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D8C88060-BE22-239C-9E44-E5FB63E9A0D4}"/>
              </a:ext>
            </a:extLst>
          </p:cNvPr>
          <p:cNvSpPr txBox="1"/>
          <p:nvPr/>
        </p:nvSpPr>
        <p:spPr>
          <a:xfrm>
            <a:off x="2400717" y="4861533"/>
            <a:ext cx="97608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มนุษย์ยุคนี้เริ่ม</a:t>
            </a:r>
            <a:r>
              <a:rPr lang="th-TH" sz="3600" dirty="0">
                <a:solidFill>
                  <a:srgbClr val="FFFF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รู้จักการล่าสัตว์ </a:t>
            </a:r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และมีการสร้างที่อยู่อาศัยเป็น</a:t>
            </a:r>
          </a:p>
          <a:p>
            <a:r>
              <a:rPr lang="th-TH" sz="3600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หลักแหล่ง</a:t>
            </a:r>
          </a:p>
        </p:txBody>
      </p:sp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933D467E-608B-EBFF-6786-2860200BA3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842" y="4073207"/>
            <a:ext cx="344299" cy="363706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5A6891C6-9D95-8A46-A799-9A388E7C2E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273" y="2885939"/>
            <a:ext cx="344298" cy="364467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029E731E-9EC0-83F3-74EA-0F7B7C384A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806" y="4972068"/>
            <a:ext cx="343580" cy="36370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3F9E1648-9637-1C7C-EB66-6F07F0E7BC31}"/>
              </a:ext>
            </a:extLst>
          </p:cNvPr>
          <p:cNvSpPr txBox="1"/>
          <p:nvPr/>
        </p:nvSpPr>
        <p:spPr>
          <a:xfrm>
            <a:off x="2999725" y="1918525"/>
            <a:ext cx="34540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10,000 </a:t>
            </a:r>
            <a:r>
              <a:rPr lang="th-TH" sz="32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ก่อนคริสตกาล</a:t>
            </a:r>
            <a:endParaRPr lang="en-US" sz="3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A87BEFBC-E8E4-66E1-D3D6-F173E5CE5C8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576" y="2021549"/>
            <a:ext cx="344299" cy="364467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6B7D5868-93D2-7765-F8C3-4B763598C898}"/>
              </a:ext>
            </a:extLst>
          </p:cNvPr>
          <p:cNvSpPr txBox="1"/>
          <p:nvPr/>
        </p:nvSpPr>
        <p:spPr>
          <a:xfrm>
            <a:off x="4630166" y="815577"/>
            <a:ext cx="6867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ยุคนีโอ</a:t>
            </a:r>
            <a:r>
              <a:rPr lang="th-TH" sz="36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ลิธิก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Neolithic Age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th-TH" sz="3600" b="1" u="sng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เป็นยุคหินใหม่</a:t>
            </a:r>
            <a:endParaRPr lang="en-US" sz="36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:a16="http://schemas.microsoft.com/office/drawing/2014/main" id="{38D4E328-5240-9AD0-6F9A-18C88BC736A5}"/>
              </a:ext>
            </a:extLst>
          </p:cNvPr>
          <p:cNvSpPr/>
          <p:nvPr/>
        </p:nvSpPr>
        <p:spPr>
          <a:xfrm>
            <a:off x="3741988" y="693009"/>
            <a:ext cx="943805" cy="90676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3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11404456-AD5E-25FF-26BA-69F364568E3D}"/>
              </a:ext>
            </a:extLst>
          </p:cNvPr>
          <p:cNvSpPr txBox="1"/>
          <p:nvPr/>
        </p:nvSpPr>
        <p:spPr>
          <a:xfrm>
            <a:off x="3171874" y="2809997"/>
            <a:ext cx="88417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เริ่มมี</a:t>
            </a:r>
            <a:r>
              <a:rPr lang="th-TH" sz="3600" dirty="0">
                <a:solidFill>
                  <a:srgbClr val="FFC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การเลี้ยงสัตว์ และเกษตรกรรม </a:t>
            </a:r>
            <a:r>
              <a:rPr lang="th-TH" sz="36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นำไปสู่การตั้งรกรากหรือ</a:t>
            </a:r>
          </a:p>
          <a:p>
            <a:r>
              <a:rPr lang="th-TH" sz="3600" dirty="0">
                <a:solidFill>
                  <a:srgbClr val="FFFF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ชุมชน</a:t>
            </a:r>
            <a:endParaRPr lang="en-US" sz="3600" dirty="0">
              <a:solidFill>
                <a:srgbClr val="FFFF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017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F113723D-3815-118B-4745-48EA23C5FDE6}"/>
              </a:ext>
            </a:extLst>
          </p:cNvPr>
          <p:cNvSpPr/>
          <p:nvPr/>
        </p:nvSpPr>
        <p:spPr>
          <a:xfrm>
            <a:off x="289871" y="918636"/>
            <a:ext cx="423033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1</a:t>
            </a:r>
            <a:endParaRPr lang="en-US" sz="32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9DBB3-BFFA-616B-EC7A-AD6824C9B5F4}"/>
              </a:ext>
            </a:extLst>
          </p:cNvPr>
          <p:cNvSpPr txBox="1"/>
          <p:nvPr/>
        </p:nvSpPr>
        <p:spPr>
          <a:xfrm>
            <a:off x="759994" y="824041"/>
            <a:ext cx="4773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ระบุปัญหา หรือความต้องการ</a:t>
            </a:r>
            <a:endParaRPr lang="en-US" sz="3200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8E91B44-A652-6F2C-A3AD-68401B1097C5}"/>
              </a:ext>
            </a:extLst>
          </p:cNvPr>
          <p:cNvSpPr/>
          <p:nvPr/>
        </p:nvSpPr>
        <p:spPr>
          <a:xfrm>
            <a:off x="712902" y="1277751"/>
            <a:ext cx="11399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bg1">
                    <a:lumMod val="95000"/>
                  </a:scheme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ขั้นตอนระบุปัญหาหรือความต้องการ ผู้สร้างเทคโนโลยีจะต้องตอบคำถามเบื้องต้นให้ได้ 3 คำถาม ก่อนสร้างชิ้นงานหรือสิ่งที่ตอบสนองความต้องการ ดังนี้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id="{5325A443-6C30-B1D6-F3CE-17D4C949C108}"/>
              </a:ext>
            </a:extLst>
          </p:cNvPr>
          <p:cNvGrpSpPr/>
          <p:nvPr/>
        </p:nvGrpSpPr>
        <p:grpSpPr>
          <a:xfrm>
            <a:off x="3386904" y="2184898"/>
            <a:ext cx="7242717" cy="523220"/>
            <a:chOff x="4191722" y="1993632"/>
            <a:chExt cx="6960349" cy="523220"/>
          </a:xfrm>
        </p:grpSpPr>
        <p:grpSp>
          <p:nvGrpSpPr>
            <p:cNvPr id="26" name="กลุ่ม 25">
              <a:extLst>
                <a:ext uri="{FF2B5EF4-FFF2-40B4-BE49-F238E27FC236}">
                  <a16:creationId xmlns:a16="http://schemas.microsoft.com/office/drawing/2014/main" id="{BC57CA75-52D2-0228-B573-C379C4272A96}"/>
                </a:ext>
              </a:extLst>
            </p:cNvPr>
            <p:cNvGrpSpPr/>
            <p:nvPr/>
          </p:nvGrpSpPr>
          <p:grpSpPr>
            <a:xfrm>
              <a:off x="6533831" y="1993632"/>
              <a:ext cx="4618240" cy="523220"/>
              <a:chOff x="7183238" y="1735923"/>
              <a:chExt cx="4618240" cy="523220"/>
            </a:xfrm>
          </p:grpSpPr>
          <p:grpSp>
            <p:nvGrpSpPr>
              <p:cNvPr id="28" name="กลุ่ม 27">
                <a:extLst>
                  <a:ext uri="{FF2B5EF4-FFF2-40B4-BE49-F238E27FC236}">
                    <a16:creationId xmlns:a16="http://schemas.microsoft.com/office/drawing/2014/main" id="{CE02B4C8-6E0A-6B27-7F43-A487E1F1503F}"/>
                  </a:ext>
                </a:extLst>
              </p:cNvPr>
              <p:cNvGrpSpPr/>
              <p:nvPr/>
            </p:nvGrpSpPr>
            <p:grpSpPr>
              <a:xfrm>
                <a:off x="7383660" y="1735923"/>
                <a:ext cx="4417818" cy="523220"/>
                <a:chOff x="7383660" y="1735923"/>
                <a:chExt cx="4417818" cy="523220"/>
              </a:xfrm>
            </p:grpSpPr>
            <p:sp>
              <p:nvSpPr>
                <p:cNvPr id="68" name="มนมุมสี่เหลี่ยมผืนผ้าด้านเดียวกัน 64">
                  <a:extLst>
                    <a:ext uri="{FF2B5EF4-FFF2-40B4-BE49-F238E27FC236}">
                      <a16:creationId xmlns:a16="http://schemas.microsoft.com/office/drawing/2014/main" id="{4D197EAD-9D0F-1E24-91A3-43BD7772EAF6}"/>
                    </a:ext>
                  </a:extLst>
                </p:cNvPr>
                <p:cNvSpPr/>
                <p:nvPr/>
              </p:nvSpPr>
              <p:spPr>
                <a:xfrm rot="5400000" flipH="1">
                  <a:off x="9386802" y="-217088"/>
                  <a:ext cx="411533" cy="441781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  <p:sp>
              <p:nvSpPr>
                <p:cNvPr id="69" name="TextBox 4">
                  <a:extLst>
                    <a:ext uri="{FF2B5EF4-FFF2-40B4-BE49-F238E27FC236}">
                      <a16:creationId xmlns:a16="http://schemas.microsoft.com/office/drawing/2014/main" id="{FB3166D2-C46D-90D4-0F44-DEBC749BC5B1}"/>
                    </a:ext>
                  </a:extLst>
                </p:cNvPr>
                <p:cNvSpPr txBox="1"/>
                <p:nvPr/>
              </p:nvSpPr>
              <p:spPr>
                <a:xfrm>
                  <a:off x="7729809" y="1735923"/>
                  <a:ext cx="10572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800" b="1" dirty="0">
                      <a:solidFill>
                        <a:srgbClr val="FF6600"/>
                      </a:solidFill>
                      <a:latin typeface="TH Fah kwang" panose="02000506000000020004" pitchFamily="2" charset="-34"/>
                      <a:cs typeface="TH Fah kwang" panose="02000506000000020004" pitchFamily="2" charset="-34"/>
                    </a:rPr>
                    <a:t>ปัญหา</a:t>
                  </a:r>
                  <a:endParaRPr lang="en-US" sz="2800" b="1" dirty="0">
                    <a:solidFill>
                      <a:srgbClr val="FF6600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</p:grpSp>
          <p:sp>
            <p:nvSpPr>
              <p:cNvPr id="30" name="วงรี 29">
                <a:extLst>
                  <a:ext uri="{FF2B5EF4-FFF2-40B4-BE49-F238E27FC236}">
                    <a16:creationId xmlns:a16="http://schemas.microsoft.com/office/drawing/2014/main" id="{27D26522-C93C-AFCA-3CEE-C6E991FDE413}"/>
                  </a:ext>
                </a:extLst>
              </p:cNvPr>
              <p:cNvSpPr/>
              <p:nvPr/>
            </p:nvSpPr>
            <p:spPr>
              <a:xfrm>
                <a:off x="7183238" y="1786055"/>
                <a:ext cx="400847" cy="4229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solidFill>
                      <a:srgbClr val="FF6600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1</a:t>
                </a:r>
                <a:endParaRPr lang="en-US" sz="3200" b="1" dirty="0">
                  <a:solidFill>
                    <a:srgbClr val="FF66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65" name="TextBox 68">
                <a:extLst>
                  <a:ext uri="{FF2B5EF4-FFF2-40B4-BE49-F238E27FC236}">
                    <a16:creationId xmlns:a16="http://schemas.microsoft.com/office/drawing/2014/main" id="{5CBC6EEB-6343-47FB-7DD9-0C9E786CF05C}"/>
                  </a:ext>
                </a:extLst>
              </p:cNvPr>
              <p:cNvSpPr txBox="1"/>
              <p:nvPr/>
            </p:nvSpPr>
            <p:spPr>
              <a:xfrm>
                <a:off x="8606107" y="1797478"/>
                <a:ext cx="2814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ที่จำเป็นต้องแก้คืออะไร</a:t>
                </a:r>
                <a:endParaRPr lang="en-US" sz="20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id="{738BD216-3F5E-C3D8-DA64-7D8E3CE6FC60}"/>
                </a:ext>
              </a:extLst>
            </p:cNvPr>
            <p:cNvCxnSpPr/>
            <p:nvPr/>
          </p:nvCxnSpPr>
          <p:spPr>
            <a:xfrm flipH="1">
              <a:off x="4191722" y="2249530"/>
              <a:ext cx="2342110" cy="5712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id="{2282E1D4-B9BA-3DF3-5440-04282FB8E8FC}"/>
              </a:ext>
            </a:extLst>
          </p:cNvPr>
          <p:cNvGrpSpPr/>
          <p:nvPr/>
        </p:nvGrpSpPr>
        <p:grpSpPr>
          <a:xfrm>
            <a:off x="5015175" y="3108981"/>
            <a:ext cx="5682178" cy="523220"/>
            <a:chOff x="5819994" y="3308335"/>
            <a:chExt cx="5332077" cy="523220"/>
          </a:xfrm>
        </p:grpSpPr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id="{86116D60-E1DF-0690-9F77-AA39A8A9768B}"/>
                </a:ext>
              </a:extLst>
            </p:cNvPr>
            <p:cNvGrpSpPr/>
            <p:nvPr/>
          </p:nvGrpSpPr>
          <p:grpSpPr>
            <a:xfrm>
              <a:off x="6533831" y="3308335"/>
              <a:ext cx="4618240" cy="523220"/>
              <a:chOff x="7183238" y="3312156"/>
              <a:chExt cx="4618240" cy="523220"/>
            </a:xfrm>
          </p:grpSpPr>
          <p:grpSp>
            <p:nvGrpSpPr>
              <p:cNvPr id="73" name="กลุ่ม 72">
                <a:extLst>
                  <a:ext uri="{FF2B5EF4-FFF2-40B4-BE49-F238E27FC236}">
                    <a16:creationId xmlns:a16="http://schemas.microsoft.com/office/drawing/2014/main" id="{9D6F562F-4AD5-115D-5D02-63DC3BD96233}"/>
                  </a:ext>
                </a:extLst>
              </p:cNvPr>
              <p:cNvGrpSpPr/>
              <p:nvPr/>
            </p:nvGrpSpPr>
            <p:grpSpPr>
              <a:xfrm>
                <a:off x="7383660" y="3312156"/>
                <a:ext cx="4417817" cy="523220"/>
                <a:chOff x="7383659" y="1735923"/>
                <a:chExt cx="4417817" cy="523220"/>
              </a:xfrm>
            </p:grpSpPr>
            <p:sp>
              <p:nvSpPr>
                <p:cNvPr id="78" name="มนมุมสี่เหลี่ยมผืนผ้าด้านเดียวกัน 73">
                  <a:extLst>
                    <a:ext uri="{FF2B5EF4-FFF2-40B4-BE49-F238E27FC236}">
                      <a16:creationId xmlns:a16="http://schemas.microsoft.com/office/drawing/2014/main" id="{516D5D19-0A62-342C-BB21-1790C8D21E9C}"/>
                    </a:ext>
                  </a:extLst>
                </p:cNvPr>
                <p:cNvSpPr/>
                <p:nvPr/>
              </p:nvSpPr>
              <p:spPr>
                <a:xfrm rot="5400000" flipH="1">
                  <a:off x="9386801" y="-217088"/>
                  <a:ext cx="411533" cy="44178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  <p:sp>
              <p:nvSpPr>
                <p:cNvPr id="79" name="TextBox 74">
                  <a:extLst>
                    <a:ext uri="{FF2B5EF4-FFF2-40B4-BE49-F238E27FC236}">
                      <a16:creationId xmlns:a16="http://schemas.microsoft.com/office/drawing/2014/main" id="{68D3FB77-753B-B46D-C981-D20E35E112A7}"/>
                    </a:ext>
                  </a:extLst>
                </p:cNvPr>
                <p:cNvSpPr txBox="1"/>
                <p:nvPr/>
              </p:nvSpPr>
              <p:spPr>
                <a:xfrm>
                  <a:off x="7729809" y="1735923"/>
                  <a:ext cx="10572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800" b="1" dirty="0">
                      <a:solidFill>
                        <a:srgbClr val="FF6600"/>
                      </a:solidFill>
                      <a:latin typeface="TH Fah kwang" panose="02000506000000020004" pitchFamily="2" charset="-34"/>
                      <a:cs typeface="TH Fah kwang" panose="02000506000000020004" pitchFamily="2" charset="-34"/>
                    </a:rPr>
                    <a:t>ใคร</a:t>
                  </a:r>
                  <a:endParaRPr lang="en-US" sz="2800" b="1" dirty="0">
                    <a:solidFill>
                      <a:srgbClr val="FF6600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</p:grpSp>
          <p:sp>
            <p:nvSpPr>
              <p:cNvPr id="74" name="วงรี 73">
                <a:extLst>
                  <a:ext uri="{FF2B5EF4-FFF2-40B4-BE49-F238E27FC236}">
                    <a16:creationId xmlns:a16="http://schemas.microsoft.com/office/drawing/2014/main" id="{ECAE4A4C-06F9-11D5-E00A-8EBAC99C1BC7}"/>
                  </a:ext>
                </a:extLst>
              </p:cNvPr>
              <p:cNvSpPr/>
              <p:nvPr/>
            </p:nvSpPr>
            <p:spPr>
              <a:xfrm>
                <a:off x="7183238" y="3362044"/>
                <a:ext cx="400847" cy="4229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solidFill>
                      <a:srgbClr val="FF6600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2</a:t>
                </a:r>
                <a:endParaRPr lang="en-US" sz="3200" b="1" dirty="0">
                  <a:solidFill>
                    <a:srgbClr val="FF66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75" name="TextBox 78">
                <a:extLst>
                  <a:ext uri="{FF2B5EF4-FFF2-40B4-BE49-F238E27FC236}">
                    <a16:creationId xmlns:a16="http://schemas.microsoft.com/office/drawing/2014/main" id="{DC4FB930-2232-ABD1-CA00-3AD983DEF63F}"/>
                  </a:ext>
                </a:extLst>
              </p:cNvPr>
              <p:cNvSpPr txBox="1"/>
              <p:nvPr/>
            </p:nvSpPr>
            <p:spPr>
              <a:xfrm>
                <a:off x="8524875" y="3373711"/>
                <a:ext cx="32766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คือผู้ที่เผชิญปัญหาที่เราจำเป็นต้องแก้</a:t>
                </a:r>
                <a:endParaRPr lang="en-US" sz="20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id="{8FA9B356-2830-D333-D573-9CE10D496415}"/>
                </a:ext>
              </a:extLst>
            </p:cNvPr>
            <p:cNvCxnSpPr>
              <a:endCxn id="74" idx="2"/>
            </p:cNvCxnSpPr>
            <p:nvPr/>
          </p:nvCxnSpPr>
          <p:spPr>
            <a:xfrm flipV="1">
              <a:off x="5819994" y="3569702"/>
              <a:ext cx="713837" cy="243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กลุ่ม 79">
            <a:extLst>
              <a:ext uri="{FF2B5EF4-FFF2-40B4-BE49-F238E27FC236}">
                <a16:creationId xmlns:a16="http://schemas.microsoft.com/office/drawing/2014/main" id="{4787E4B0-C109-CD54-C8CE-1BC8188A7C71}"/>
              </a:ext>
            </a:extLst>
          </p:cNvPr>
          <p:cNvGrpSpPr/>
          <p:nvPr/>
        </p:nvGrpSpPr>
        <p:grpSpPr>
          <a:xfrm>
            <a:off x="4861021" y="4295016"/>
            <a:ext cx="5910642" cy="523220"/>
            <a:chOff x="5665839" y="4778452"/>
            <a:chExt cx="5486234" cy="523220"/>
          </a:xfrm>
        </p:grpSpPr>
        <p:grpSp>
          <p:nvGrpSpPr>
            <p:cNvPr id="81" name="กลุ่ม 80">
              <a:extLst>
                <a:ext uri="{FF2B5EF4-FFF2-40B4-BE49-F238E27FC236}">
                  <a16:creationId xmlns:a16="http://schemas.microsoft.com/office/drawing/2014/main" id="{8E89773F-125B-5E30-8DB1-E935761236AE}"/>
                </a:ext>
              </a:extLst>
            </p:cNvPr>
            <p:cNvGrpSpPr/>
            <p:nvPr/>
          </p:nvGrpSpPr>
          <p:grpSpPr>
            <a:xfrm>
              <a:off x="6533832" y="4778452"/>
              <a:ext cx="4618241" cy="523220"/>
              <a:chOff x="7183237" y="5137067"/>
              <a:chExt cx="4618241" cy="523220"/>
            </a:xfrm>
          </p:grpSpPr>
          <p:grpSp>
            <p:nvGrpSpPr>
              <p:cNvPr id="83" name="กลุ่ม 82">
                <a:extLst>
                  <a:ext uri="{FF2B5EF4-FFF2-40B4-BE49-F238E27FC236}">
                    <a16:creationId xmlns:a16="http://schemas.microsoft.com/office/drawing/2014/main" id="{7DE92AA9-8E84-C066-1C03-7E85EB8A39F8}"/>
                  </a:ext>
                </a:extLst>
              </p:cNvPr>
              <p:cNvGrpSpPr/>
              <p:nvPr/>
            </p:nvGrpSpPr>
            <p:grpSpPr>
              <a:xfrm>
                <a:off x="7383658" y="5137067"/>
                <a:ext cx="4417820" cy="523220"/>
                <a:chOff x="7383660" y="1735923"/>
                <a:chExt cx="4417820" cy="523220"/>
              </a:xfrm>
            </p:grpSpPr>
            <p:sp>
              <p:nvSpPr>
                <p:cNvPr id="86" name="มนมุมสี่เหลี่ยมผืนผ้าด้านเดียวกัน 76">
                  <a:extLst>
                    <a:ext uri="{FF2B5EF4-FFF2-40B4-BE49-F238E27FC236}">
                      <a16:creationId xmlns:a16="http://schemas.microsoft.com/office/drawing/2014/main" id="{E859FE42-A96D-3BEA-F290-A29F44E19B14}"/>
                    </a:ext>
                  </a:extLst>
                </p:cNvPr>
                <p:cNvSpPr/>
                <p:nvPr/>
              </p:nvSpPr>
              <p:spPr>
                <a:xfrm rot="5400000" flipH="1">
                  <a:off x="9386962" y="-217247"/>
                  <a:ext cx="411216" cy="441782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  <p:sp>
              <p:nvSpPr>
                <p:cNvPr id="87" name="TextBox 77">
                  <a:extLst>
                    <a:ext uri="{FF2B5EF4-FFF2-40B4-BE49-F238E27FC236}">
                      <a16:creationId xmlns:a16="http://schemas.microsoft.com/office/drawing/2014/main" id="{F4796066-1566-E0DA-FD89-CF005692AA30}"/>
                    </a:ext>
                  </a:extLst>
                </p:cNvPr>
                <p:cNvSpPr txBox="1"/>
                <p:nvPr/>
              </p:nvSpPr>
              <p:spPr>
                <a:xfrm>
                  <a:off x="7729809" y="1735923"/>
                  <a:ext cx="10572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th-TH" sz="2800" b="1" dirty="0">
                      <a:solidFill>
                        <a:srgbClr val="FF6600"/>
                      </a:solidFill>
                      <a:latin typeface="TH Fah kwang" panose="02000506000000020004" pitchFamily="2" charset="-34"/>
                      <a:cs typeface="TH Fah kwang" panose="02000506000000020004" pitchFamily="2" charset="-34"/>
                    </a:rPr>
                    <a:t>เหตุใด</a:t>
                  </a:r>
                  <a:endParaRPr lang="en-US" sz="2800" b="1" dirty="0">
                    <a:solidFill>
                      <a:srgbClr val="FF6600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endParaRPr>
                </a:p>
              </p:txBody>
            </p:sp>
          </p:grpSp>
          <p:sp>
            <p:nvSpPr>
              <p:cNvPr id="84" name="วงรี 83">
                <a:extLst>
                  <a:ext uri="{FF2B5EF4-FFF2-40B4-BE49-F238E27FC236}">
                    <a16:creationId xmlns:a16="http://schemas.microsoft.com/office/drawing/2014/main" id="{72C002DA-868C-5B8E-F5B9-B35AC96DB383}"/>
                  </a:ext>
                </a:extLst>
              </p:cNvPr>
              <p:cNvSpPr/>
              <p:nvPr/>
            </p:nvSpPr>
            <p:spPr>
              <a:xfrm>
                <a:off x="7183237" y="5186882"/>
                <a:ext cx="400847" cy="422957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200" b="1" dirty="0">
                    <a:solidFill>
                      <a:srgbClr val="FF6600"/>
                    </a:solidFill>
                    <a:latin typeface="TH Fah kwang" panose="02000506000000020004" pitchFamily="2" charset="-34"/>
                    <a:cs typeface="TH Fah kwang" panose="02000506000000020004" pitchFamily="2" charset="-34"/>
                  </a:rPr>
                  <a:t>3</a:t>
                </a:r>
                <a:endParaRPr lang="en-US" sz="3200" b="1" dirty="0">
                  <a:solidFill>
                    <a:srgbClr val="FF66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  <p:sp>
            <p:nvSpPr>
              <p:cNvPr id="85" name="TextBox 79">
                <a:extLst>
                  <a:ext uri="{FF2B5EF4-FFF2-40B4-BE49-F238E27FC236}">
                    <a16:creationId xmlns:a16="http://schemas.microsoft.com/office/drawing/2014/main" id="{0F4FE2F2-C843-EFF7-67ED-9939DB5C9369}"/>
                  </a:ext>
                </a:extLst>
              </p:cNvPr>
              <p:cNvSpPr txBox="1"/>
              <p:nvPr/>
            </p:nvSpPr>
            <p:spPr>
              <a:xfrm>
                <a:off x="8606107" y="5198305"/>
                <a:ext cx="2814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000" b="1" dirty="0">
                    <a:latin typeface="TH Fah kwang" panose="02000506000000020004" pitchFamily="2" charset="-34"/>
                    <a:cs typeface="TH Fah kwang" panose="02000506000000020004" pitchFamily="2" charset="-34"/>
                  </a:rPr>
                  <a:t>ปัญหานี้จึงจำเป็นต้องแก้</a:t>
                </a:r>
                <a:endParaRPr lang="en-US" sz="2000" b="1" dirty="0">
                  <a:latin typeface="TH Fah kwang" panose="02000506000000020004" pitchFamily="2" charset="-34"/>
                  <a:cs typeface="TH Fah kwang" panose="02000506000000020004" pitchFamily="2" charset="-34"/>
                </a:endParaRPr>
              </a:p>
            </p:txBody>
          </p:sp>
        </p:grpSp>
        <p:cxnSp>
          <p:nvCxnSpPr>
            <p:cNvPr id="82" name="ตัวเชื่อมต่อตรง 81">
              <a:extLst>
                <a:ext uri="{FF2B5EF4-FFF2-40B4-BE49-F238E27FC236}">
                  <a16:creationId xmlns:a16="http://schemas.microsoft.com/office/drawing/2014/main" id="{295AC597-33E3-A7D4-0341-CEA19A7D1631}"/>
                </a:ext>
              </a:extLst>
            </p:cNvPr>
            <p:cNvCxnSpPr/>
            <p:nvPr/>
          </p:nvCxnSpPr>
          <p:spPr>
            <a:xfrm>
              <a:off x="5665839" y="5063752"/>
              <a:ext cx="867993" cy="0"/>
            </a:xfrm>
            <a:prstGeom prst="line">
              <a:avLst/>
            </a:prstGeom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กลุ่ม 87">
            <a:extLst>
              <a:ext uri="{FF2B5EF4-FFF2-40B4-BE49-F238E27FC236}">
                <a16:creationId xmlns:a16="http://schemas.microsoft.com/office/drawing/2014/main" id="{58333114-4C6A-0F35-0F77-AD23EB9C8F4A}"/>
              </a:ext>
            </a:extLst>
          </p:cNvPr>
          <p:cNvGrpSpPr/>
          <p:nvPr/>
        </p:nvGrpSpPr>
        <p:grpSpPr>
          <a:xfrm>
            <a:off x="2527314" y="2029497"/>
            <a:ext cx="859590" cy="923330"/>
            <a:chOff x="3332132" y="1838231"/>
            <a:chExt cx="859590" cy="923330"/>
          </a:xfrm>
        </p:grpSpPr>
        <p:sp>
          <p:nvSpPr>
            <p:cNvPr id="89" name="วงรี 88">
              <a:extLst>
                <a:ext uri="{FF2B5EF4-FFF2-40B4-BE49-F238E27FC236}">
                  <a16:creationId xmlns:a16="http://schemas.microsoft.com/office/drawing/2014/main" id="{B565381B-9E3D-DAFB-9BAF-01CEC52B39CC}"/>
                </a:ext>
              </a:extLst>
            </p:cNvPr>
            <p:cNvSpPr/>
            <p:nvPr/>
          </p:nvSpPr>
          <p:spPr>
            <a:xfrm>
              <a:off x="3332132" y="1838231"/>
              <a:ext cx="859590" cy="8930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90" name="TextBox 5">
              <a:extLst>
                <a:ext uri="{FF2B5EF4-FFF2-40B4-BE49-F238E27FC236}">
                  <a16:creationId xmlns:a16="http://schemas.microsoft.com/office/drawing/2014/main" id="{56E93702-B06B-975C-3471-31851FB4FA02}"/>
                </a:ext>
              </a:extLst>
            </p:cNvPr>
            <p:cNvSpPr txBox="1"/>
            <p:nvPr/>
          </p:nvSpPr>
          <p:spPr>
            <a:xfrm>
              <a:off x="3442839" y="1838231"/>
              <a:ext cx="638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FF660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?</a:t>
              </a:r>
            </a:p>
          </p:txBody>
        </p:sp>
      </p:grpSp>
      <p:grpSp>
        <p:nvGrpSpPr>
          <p:cNvPr id="91" name="กลุ่ม 90">
            <a:extLst>
              <a:ext uri="{FF2B5EF4-FFF2-40B4-BE49-F238E27FC236}">
                <a16:creationId xmlns:a16="http://schemas.microsoft.com/office/drawing/2014/main" id="{ED1280EF-CF8E-536E-DAED-6AD11B7671DC}"/>
              </a:ext>
            </a:extLst>
          </p:cNvPr>
          <p:cNvGrpSpPr/>
          <p:nvPr/>
        </p:nvGrpSpPr>
        <p:grpSpPr>
          <a:xfrm>
            <a:off x="4155320" y="2924048"/>
            <a:ext cx="859590" cy="893085"/>
            <a:chOff x="4960138" y="3123402"/>
            <a:chExt cx="859590" cy="893085"/>
          </a:xfrm>
        </p:grpSpPr>
        <p:sp>
          <p:nvSpPr>
            <p:cNvPr id="92" name="วงรี 91">
              <a:extLst>
                <a:ext uri="{FF2B5EF4-FFF2-40B4-BE49-F238E27FC236}">
                  <a16:creationId xmlns:a16="http://schemas.microsoft.com/office/drawing/2014/main" id="{D23D66B8-E3F5-B8A5-E1A3-4F1BAD2BDA0B}"/>
                </a:ext>
              </a:extLst>
            </p:cNvPr>
            <p:cNvSpPr/>
            <p:nvPr/>
          </p:nvSpPr>
          <p:spPr>
            <a:xfrm>
              <a:off x="4960138" y="3123402"/>
              <a:ext cx="859590" cy="8930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93" name="รูปภาพ 92">
              <a:extLst>
                <a:ext uri="{FF2B5EF4-FFF2-40B4-BE49-F238E27FC236}">
                  <a16:creationId xmlns:a16="http://schemas.microsoft.com/office/drawing/2014/main" id="{AE38A015-DE77-33F5-CC27-5BDC406DB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4209" y="3238933"/>
              <a:ext cx="491448" cy="575824"/>
            </a:xfrm>
            <a:prstGeom prst="rect">
              <a:avLst/>
            </a:prstGeom>
          </p:spPr>
        </p:pic>
      </p:grpSp>
      <p:grpSp>
        <p:nvGrpSpPr>
          <p:cNvPr id="94" name="กลุ่ม 93">
            <a:extLst>
              <a:ext uri="{FF2B5EF4-FFF2-40B4-BE49-F238E27FC236}">
                <a16:creationId xmlns:a16="http://schemas.microsoft.com/office/drawing/2014/main" id="{03CA2651-D6BD-0395-2FD6-EA7465966BAD}"/>
              </a:ext>
            </a:extLst>
          </p:cNvPr>
          <p:cNvGrpSpPr/>
          <p:nvPr/>
        </p:nvGrpSpPr>
        <p:grpSpPr>
          <a:xfrm>
            <a:off x="4001431" y="4014684"/>
            <a:ext cx="859590" cy="893085"/>
            <a:chOff x="4806249" y="4498120"/>
            <a:chExt cx="859590" cy="893085"/>
          </a:xfrm>
        </p:grpSpPr>
        <p:sp>
          <p:nvSpPr>
            <p:cNvPr id="95" name="วงรี 94">
              <a:extLst>
                <a:ext uri="{FF2B5EF4-FFF2-40B4-BE49-F238E27FC236}">
                  <a16:creationId xmlns:a16="http://schemas.microsoft.com/office/drawing/2014/main" id="{0D947A13-AF0A-FA56-A2AD-FDDB705DC630}"/>
                </a:ext>
              </a:extLst>
            </p:cNvPr>
            <p:cNvSpPr/>
            <p:nvPr/>
          </p:nvSpPr>
          <p:spPr>
            <a:xfrm>
              <a:off x="4806249" y="4498120"/>
              <a:ext cx="859590" cy="8930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96" name="รูปภาพ 95">
              <a:extLst>
                <a:ext uri="{FF2B5EF4-FFF2-40B4-BE49-F238E27FC236}">
                  <a16:creationId xmlns:a16="http://schemas.microsoft.com/office/drawing/2014/main" id="{3678FA9B-A153-780A-82F7-C5C759D27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7175" y="4673486"/>
              <a:ext cx="577738" cy="577738"/>
            </a:xfrm>
            <a:prstGeom prst="rect">
              <a:avLst/>
            </a:prstGeom>
          </p:spPr>
        </p:pic>
      </p:grpSp>
      <p:grpSp>
        <p:nvGrpSpPr>
          <p:cNvPr id="97" name="กลุ่ม 96">
            <a:extLst>
              <a:ext uri="{FF2B5EF4-FFF2-40B4-BE49-F238E27FC236}">
                <a16:creationId xmlns:a16="http://schemas.microsoft.com/office/drawing/2014/main" id="{899820BA-5BCA-42EC-FAFA-FC00825B5A0C}"/>
              </a:ext>
            </a:extLst>
          </p:cNvPr>
          <p:cNvGrpSpPr/>
          <p:nvPr/>
        </p:nvGrpSpPr>
        <p:grpSpPr>
          <a:xfrm>
            <a:off x="1823905" y="2871457"/>
            <a:ext cx="2029583" cy="2637186"/>
            <a:chOff x="2699355" y="3077877"/>
            <a:chExt cx="2029583" cy="2637186"/>
          </a:xfrm>
        </p:grpSpPr>
        <p:pic>
          <p:nvPicPr>
            <p:cNvPr id="98" name="รูปภาพ 97">
              <a:extLst>
                <a:ext uri="{FF2B5EF4-FFF2-40B4-BE49-F238E27FC236}">
                  <a16:creationId xmlns:a16="http://schemas.microsoft.com/office/drawing/2014/main" id="{F126F973-F54C-AA5B-759E-019BA7922F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216" t="8319" r="25814" b="8992"/>
            <a:stretch/>
          </p:blipFill>
          <p:spPr>
            <a:xfrm>
              <a:off x="2699355" y="3077877"/>
              <a:ext cx="2029583" cy="2637186"/>
            </a:xfrm>
            <a:prstGeom prst="rect">
              <a:avLst/>
            </a:prstGeom>
          </p:spPr>
        </p:pic>
        <p:pic>
          <p:nvPicPr>
            <p:cNvPr id="99" name="รูปภาพ 98">
              <a:extLst>
                <a:ext uri="{FF2B5EF4-FFF2-40B4-BE49-F238E27FC236}">
                  <a16:creationId xmlns:a16="http://schemas.microsoft.com/office/drawing/2014/main" id="{98CC80DF-470F-B061-E5AF-54CA743E7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1758" y="3526845"/>
              <a:ext cx="760336" cy="760336"/>
            </a:xfrm>
            <a:prstGeom prst="rect">
              <a:avLst/>
            </a:prstGeom>
          </p:spPr>
        </p:pic>
      </p:grpSp>
      <p:sp>
        <p:nvSpPr>
          <p:cNvPr id="100" name="สี่เหลี่ยมผืนผ้า 99">
            <a:extLst>
              <a:ext uri="{FF2B5EF4-FFF2-40B4-BE49-F238E27FC236}">
                <a16:creationId xmlns:a16="http://schemas.microsoft.com/office/drawing/2014/main" id="{82AB928E-A01A-040C-EB02-A7F4F081BE9A}"/>
              </a:ext>
            </a:extLst>
          </p:cNvPr>
          <p:cNvSpPr/>
          <p:nvPr/>
        </p:nvSpPr>
        <p:spPr>
          <a:xfrm>
            <a:off x="0" y="5253811"/>
            <a:ext cx="12192000" cy="8002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22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การระบุปัญหาหรือความต้องการต้องเริ่มจากทัศนคติที่ดี ฝึกมองปัญหาในมุมมองของผู้ที่ประสบปัญหามากกว่าในมุมมองของตัวเอง เรียกทัศนคติเช่นนี้ว่า </a:t>
            </a:r>
            <a:r>
              <a:rPr lang="th-TH" sz="2400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การรู้จักเอาใจเขามาใส่ใจเรา (</a:t>
            </a:r>
            <a:r>
              <a:rPr lang="en-US" sz="2400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empathy)</a:t>
            </a:r>
          </a:p>
        </p:txBody>
      </p:sp>
    </p:spTree>
    <p:extLst>
      <p:ext uri="{BB962C8B-B14F-4D97-AF65-F5344CB8AC3E}">
        <p14:creationId xmlns:p14="http://schemas.microsoft.com/office/powerpoint/2010/main" val="108843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1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DB9E168F-DABE-4C97-9BED-36C322D45757}"/>
              </a:ext>
            </a:extLst>
          </p:cNvPr>
          <p:cNvGrpSpPr/>
          <p:nvPr/>
        </p:nvGrpSpPr>
        <p:grpSpPr>
          <a:xfrm>
            <a:off x="1948460" y="957262"/>
            <a:ext cx="8448676" cy="4943475"/>
            <a:chOff x="2390325" y="1920316"/>
            <a:chExt cx="8448676" cy="4943475"/>
          </a:xfrm>
        </p:grpSpPr>
        <p:sp>
          <p:nvSpPr>
            <p:cNvPr id="3" name="สี่เหลี่ยมผืนผ้า 2">
              <a:extLst>
                <a:ext uri="{FF2B5EF4-FFF2-40B4-BE49-F238E27FC236}">
                  <a16:creationId xmlns:a16="http://schemas.microsoft.com/office/drawing/2014/main" id="{40F93F72-DF71-6497-FABC-4BD378774569}"/>
                </a:ext>
              </a:extLst>
            </p:cNvPr>
            <p:cNvSpPr/>
            <p:nvPr/>
          </p:nvSpPr>
          <p:spPr>
            <a:xfrm>
              <a:off x="6643238" y="2491815"/>
              <a:ext cx="4195763" cy="4371975"/>
            </a:xfrm>
            <a:prstGeom prst="rect">
              <a:avLst/>
            </a:prstGeom>
            <a:solidFill>
              <a:srgbClr val="D5F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0C311A5D-81D0-418A-47FF-5253B8968A11}"/>
                </a:ext>
              </a:extLst>
            </p:cNvPr>
            <p:cNvSpPr/>
            <p:nvPr/>
          </p:nvSpPr>
          <p:spPr>
            <a:xfrm>
              <a:off x="2390325" y="2491816"/>
              <a:ext cx="4195763" cy="4371975"/>
            </a:xfrm>
            <a:prstGeom prst="rect">
              <a:avLst/>
            </a:prstGeom>
            <a:solidFill>
              <a:srgbClr val="E9F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6D52A4DC-3DF3-0B8C-8731-F6230D1A29C9}"/>
                </a:ext>
              </a:extLst>
            </p:cNvPr>
            <p:cNvSpPr/>
            <p:nvPr/>
          </p:nvSpPr>
          <p:spPr>
            <a:xfrm>
              <a:off x="2390325" y="1920316"/>
              <a:ext cx="4195763" cy="5715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D1131035-EBEF-9D52-076A-1EADEE30E8C4}"/>
                </a:ext>
              </a:extLst>
            </p:cNvPr>
            <p:cNvSpPr/>
            <p:nvPr/>
          </p:nvSpPr>
          <p:spPr>
            <a:xfrm>
              <a:off x="6643237" y="1920316"/>
              <a:ext cx="4195763" cy="5715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7" name="สี่เหลี่ยมผืนผ้ามุมมน 5">
              <a:extLst>
                <a:ext uri="{FF2B5EF4-FFF2-40B4-BE49-F238E27FC236}">
                  <a16:creationId xmlns:a16="http://schemas.microsoft.com/office/drawing/2014/main" id="{92B1FD0A-78CD-5CEB-DADC-A54ECEB4AD1C}"/>
                </a:ext>
              </a:extLst>
            </p:cNvPr>
            <p:cNvSpPr/>
            <p:nvPr/>
          </p:nvSpPr>
          <p:spPr>
            <a:xfrm>
              <a:off x="3529527" y="1991752"/>
              <a:ext cx="1917357" cy="4286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7ABC32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สิ่งประดิษฐ์</a:t>
              </a:r>
              <a:endParaRPr lang="en-US" sz="2400" b="1" dirty="0">
                <a:solidFill>
                  <a:srgbClr val="7ABC32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8" name="สี่เหลี่ยมผืนผ้ามุมมน 10">
              <a:extLst>
                <a:ext uri="{FF2B5EF4-FFF2-40B4-BE49-F238E27FC236}">
                  <a16:creationId xmlns:a16="http://schemas.microsoft.com/office/drawing/2014/main" id="{B60F1F93-D1E5-11AD-ADC0-8A1CFF5EBC35}"/>
                </a:ext>
              </a:extLst>
            </p:cNvPr>
            <p:cNvSpPr/>
            <p:nvPr/>
          </p:nvSpPr>
          <p:spPr>
            <a:xfrm>
              <a:off x="7782439" y="1991751"/>
              <a:ext cx="1917357" cy="4286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b="1" dirty="0">
                  <a:solidFill>
                    <a:srgbClr val="00B050"/>
                  </a:solidFill>
                  <a:latin typeface="TH Fah kwang" panose="02000506000000020004" pitchFamily="2" charset="-34"/>
                  <a:cs typeface="TH Fah kwang" panose="02000506000000020004" pitchFamily="2" charset="-34"/>
                </a:rPr>
                <a:t>นวัตกรรม</a:t>
              </a:r>
              <a:endParaRPr lang="en-US" sz="2400" b="1" dirty="0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</p:grpSp>
      <p:sp>
        <p:nvSpPr>
          <p:cNvPr id="9" name="ลูกศรขวา 11">
            <a:extLst>
              <a:ext uri="{FF2B5EF4-FFF2-40B4-BE49-F238E27FC236}">
                <a16:creationId xmlns:a16="http://schemas.microsoft.com/office/drawing/2014/main" id="{651502A3-E6E2-333F-819F-074366967647}"/>
              </a:ext>
            </a:extLst>
          </p:cNvPr>
          <p:cNvSpPr/>
          <p:nvPr/>
        </p:nvSpPr>
        <p:spPr>
          <a:xfrm>
            <a:off x="5858698" y="2452687"/>
            <a:ext cx="628200" cy="33337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D1F4CA4C-DF2D-B515-DC65-36010BEC807E}"/>
              </a:ext>
            </a:extLst>
          </p:cNvPr>
          <p:cNvGrpSpPr/>
          <p:nvPr/>
        </p:nvGrpSpPr>
        <p:grpSpPr>
          <a:xfrm>
            <a:off x="7019228" y="1696478"/>
            <a:ext cx="2560042" cy="1499248"/>
            <a:chOff x="7461093" y="2659532"/>
            <a:chExt cx="2560042" cy="1499248"/>
          </a:xfrm>
        </p:grpSpPr>
        <p:sp>
          <p:nvSpPr>
            <p:cNvPr id="11" name="สี่เหลี่ยมผืนผ้ามุมมน 12">
              <a:extLst>
                <a:ext uri="{FF2B5EF4-FFF2-40B4-BE49-F238E27FC236}">
                  <a16:creationId xmlns:a16="http://schemas.microsoft.com/office/drawing/2014/main" id="{EA595C1B-CB67-8C06-62AB-BA3D328E43EB}"/>
                </a:ext>
              </a:extLst>
            </p:cNvPr>
            <p:cNvSpPr/>
            <p:nvPr/>
          </p:nvSpPr>
          <p:spPr>
            <a:xfrm>
              <a:off x="7461093" y="2659532"/>
              <a:ext cx="2560042" cy="1486079"/>
            </a:xfrm>
            <a:prstGeom prst="roundRect">
              <a:avLst>
                <a:gd name="adj" fmla="val 121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12" name="รูปภาพ 11">
              <a:extLst>
                <a:ext uri="{FF2B5EF4-FFF2-40B4-BE49-F238E27FC236}">
                  <a16:creationId xmlns:a16="http://schemas.microsoft.com/office/drawing/2014/main" id="{980CADAB-E19C-AF4A-829F-3B8F8FA68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2840" y="2672701"/>
              <a:ext cx="2016552" cy="1486079"/>
            </a:xfrm>
            <a:prstGeom prst="rect">
              <a:avLst/>
            </a:prstGeom>
          </p:spPr>
        </p:pic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765FF9E4-E773-D2EB-B410-E5BA986809DA}"/>
              </a:ext>
            </a:extLst>
          </p:cNvPr>
          <p:cNvGrpSpPr/>
          <p:nvPr/>
        </p:nvGrpSpPr>
        <p:grpSpPr>
          <a:xfrm>
            <a:off x="2766320" y="1696477"/>
            <a:ext cx="2560042" cy="1512419"/>
            <a:chOff x="3208185" y="2659531"/>
            <a:chExt cx="2560042" cy="1512419"/>
          </a:xfrm>
        </p:grpSpPr>
        <p:sp>
          <p:nvSpPr>
            <p:cNvPr id="14" name="สี่เหลี่ยมผืนผ้ามุมมน 22">
              <a:extLst>
                <a:ext uri="{FF2B5EF4-FFF2-40B4-BE49-F238E27FC236}">
                  <a16:creationId xmlns:a16="http://schemas.microsoft.com/office/drawing/2014/main" id="{B0E6B9CA-6AD6-F175-3068-929A074D39B4}"/>
                </a:ext>
              </a:extLst>
            </p:cNvPr>
            <p:cNvSpPr/>
            <p:nvPr/>
          </p:nvSpPr>
          <p:spPr>
            <a:xfrm>
              <a:off x="3208185" y="2659531"/>
              <a:ext cx="2560042" cy="1486079"/>
            </a:xfrm>
            <a:prstGeom prst="roundRect">
              <a:avLst>
                <a:gd name="adj" fmla="val 121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99B3B6B1-E9A2-A055-F162-75ECADFA6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0650" y="2659532"/>
              <a:ext cx="1675108" cy="1512418"/>
            </a:xfrm>
            <a:prstGeom prst="rect">
              <a:avLst/>
            </a:prstGeom>
          </p:spPr>
        </p:pic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A311C1A3-9B0C-D1B2-AE3F-13626598475A}"/>
              </a:ext>
            </a:extLst>
          </p:cNvPr>
          <p:cNvSpPr txBox="1"/>
          <p:nvPr/>
        </p:nvSpPr>
        <p:spPr>
          <a:xfrm>
            <a:off x="2603303" y="3218510"/>
            <a:ext cx="288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80C535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เทียนไขและหลอดไฟแบบไส้</a:t>
            </a:r>
            <a:endParaRPr lang="en-US" sz="2000" b="1" dirty="0">
              <a:solidFill>
                <a:srgbClr val="80C535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43D87646-5D27-69C2-441F-C0C990BB68C7}"/>
              </a:ext>
            </a:extLst>
          </p:cNvPr>
          <p:cNvSpPr txBox="1"/>
          <p:nvPr/>
        </p:nvSpPr>
        <p:spPr>
          <a:xfrm>
            <a:off x="2603303" y="5453017"/>
            <a:ext cx="288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80C535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ปากกาลูกลื่น</a:t>
            </a:r>
            <a:endParaRPr lang="en-US" sz="2000" b="1" dirty="0">
              <a:solidFill>
                <a:srgbClr val="80C535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19F0FC7F-5356-8BB5-38AA-AFC3FD98DB2D}"/>
              </a:ext>
            </a:extLst>
          </p:cNvPr>
          <p:cNvSpPr txBox="1"/>
          <p:nvPr/>
        </p:nvSpPr>
        <p:spPr>
          <a:xfrm>
            <a:off x="6856213" y="3218553"/>
            <a:ext cx="288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หลอดไฟฟลูออเรส</a:t>
            </a:r>
            <a:r>
              <a:rPr lang="th-TH" sz="2000" b="1" dirty="0" err="1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เซนต์</a:t>
            </a:r>
            <a:endParaRPr lang="en-US" sz="2000" b="1" dirty="0">
              <a:solidFill>
                <a:srgbClr val="00B05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737DC64B-D4B8-598C-82C9-49B31644E1C2}"/>
              </a:ext>
            </a:extLst>
          </p:cNvPr>
          <p:cNvSpPr txBox="1"/>
          <p:nvPr/>
        </p:nvSpPr>
        <p:spPr>
          <a:xfrm>
            <a:off x="6856212" y="5453017"/>
            <a:ext cx="288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00B05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ปากกาลบได้</a:t>
            </a:r>
            <a:endParaRPr lang="en-US" sz="2000" b="1" dirty="0">
              <a:solidFill>
                <a:srgbClr val="00B05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00C69ECE-3FC2-5D16-5997-E92CBE7F3F9E}"/>
              </a:ext>
            </a:extLst>
          </p:cNvPr>
          <p:cNvGrpSpPr/>
          <p:nvPr/>
        </p:nvGrpSpPr>
        <p:grpSpPr>
          <a:xfrm>
            <a:off x="2766318" y="3818988"/>
            <a:ext cx="2560042" cy="1737675"/>
            <a:chOff x="3208183" y="4782042"/>
            <a:chExt cx="2560042" cy="1737675"/>
          </a:xfrm>
        </p:grpSpPr>
        <p:sp>
          <p:nvSpPr>
            <p:cNvPr id="21" name="สี่เหลี่ยมผืนผ้ามุมมน 23">
              <a:extLst>
                <a:ext uri="{FF2B5EF4-FFF2-40B4-BE49-F238E27FC236}">
                  <a16:creationId xmlns:a16="http://schemas.microsoft.com/office/drawing/2014/main" id="{CB13053B-63CC-409F-6C91-2F54AD91E34A}"/>
                </a:ext>
              </a:extLst>
            </p:cNvPr>
            <p:cNvSpPr/>
            <p:nvPr/>
          </p:nvSpPr>
          <p:spPr>
            <a:xfrm>
              <a:off x="3208183" y="4834876"/>
              <a:ext cx="2560042" cy="1486079"/>
            </a:xfrm>
            <a:prstGeom prst="roundRect">
              <a:avLst>
                <a:gd name="adj" fmla="val 121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22" name="รูปภาพ 21">
              <a:extLst>
                <a:ext uri="{FF2B5EF4-FFF2-40B4-BE49-F238E27FC236}">
                  <a16:creationId xmlns:a16="http://schemas.microsoft.com/office/drawing/2014/main" id="{38CB0DE5-EE14-7E0F-CEC7-370E6B89A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363734">
              <a:off x="4207717" y="4782042"/>
              <a:ext cx="467101" cy="1737675"/>
            </a:xfrm>
            <a:prstGeom prst="rect">
              <a:avLst/>
            </a:prstGeom>
          </p:spPr>
        </p:pic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6686FD72-1BDE-D698-BE3F-2420B15394CA}"/>
              </a:ext>
            </a:extLst>
          </p:cNvPr>
          <p:cNvGrpSpPr/>
          <p:nvPr/>
        </p:nvGrpSpPr>
        <p:grpSpPr>
          <a:xfrm>
            <a:off x="7019233" y="3871821"/>
            <a:ext cx="2560042" cy="1486079"/>
            <a:chOff x="7461098" y="4834875"/>
            <a:chExt cx="2560042" cy="1486079"/>
          </a:xfrm>
        </p:grpSpPr>
        <p:sp>
          <p:nvSpPr>
            <p:cNvPr id="24" name="สี่เหลี่ยมผืนผ้ามุมมน 24">
              <a:extLst>
                <a:ext uri="{FF2B5EF4-FFF2-40B4-BE49-F238E27FC236}">
                  <a16:creationId xmlns:a16="http://schemas.microsoft.com/office/drawing/2014/main" id="{16940105-B5AC-17FE-6403-E8FBDE4BE75B}"/>
                </a:ext>
              </a:extLst>
            </p:cNvPr>
            <p:cNvSpPr/>
            <p:nvPr/>
          </p:nvSpPr>
          <p:spPr>
            <a:xfrm>
              <a:off x="7461098" y="4834875"/>
              <a:ext cx="2560042" cy="1486079"/>
            </a:xfrm>
            <a:prstGeom prst="roundRect">
              <a:avLst>
                <a:gd name="adj" fmla="val 121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25" name="รูปภาพ 24">
              <a:extLst>
                <a:ext uri="{FF2B5EF4-FFF2-40B4-BE49-F238E27FC236}">
                  <a16:creationId xmlns:a16="http://schemas.microsoft.com/office/drawing/2014/main" id="{4A8D14FF-6E37-3256-2168-44E317671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25252">
              <a:off x="8543427" y="4826967"/>
              <a:ext cx="245432" cy="1647825"/>
            </a:xfrm>
            <a:prstGeom prst="rect">
              <a:avLst/>
            </a:prstGeom>
          </p:spPr>
        </p:pic>
      </p:grpSp>
      <p:sp>
        <p:nvSpPr>
          <p:cNvPr id="26" name="ลูกศรขวา 35">
            <a:extLst>
              <a:ext uri="{FF2B5EF4-FFF2-40B4-BE49-F238E27FC236}">
                <a16:creationId xmlns:a16="http://schemas.microsoft.com/office/drawing/2014/main" id="{9BB025D5-C17D-326E-809D-4186F0BACF82}"/>
              </a:ext>
            </a:extLst>
          </p:cNvPr>
          <p:cNvSpPr/>
          <p:nvPr/>
        </p:nvSpPr>
        <p:spPr>
          <a:xfrm>
            <a:off x="5858698" y="4448173"/>
            <a:ext cx="628200" cy="333375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6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7" grpId="0"/>
      <p:bldP spid="18" grpId="0"/>
      <p:bldP spid="19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3AE3C90-409D-C25B-4753-DA2A12F47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1" y="1866106"/>
            <a:ext cx="2539682" cy="3923809"/>
          </a:xfrm>
          <a:prstGeom prst="rect">
            <a:avLst/>
          </a:prstGeom>
        </p:spPr>
      </p:pic>
      <p:sp>
        <p:nvSpPr>
          <p:cNvPr id="4" name="ลูกโป่งความคิด: ก้อนเมฆ 3">
            <a:extLst>
              <a:ext uri="{FF2B5EF4-FFF2-40B4-BE49-F238E27FC236}">
                <a16:creationId xmlns:a16="http://schemas.microsoft.com/office/drawing/2014/main" id="{BB73246B-D575-D18A-0395-3513F0F154D0}"/>
              </a:ext>
            </a:extLst>
          </p:cNvPr>
          <p:cNvSpPr/>
          <p:nvPr/>
        </p:nvSpPr>
        <p:spPr>
          <a:xfrm>
            <a:off x="3692365" y="1231150"/>
            <a:ext cx="8200967" cy="3808520"/>
          </a:xfrm>
          <a:prstGeom prst="cloudCallout">
            <a:avLst>
              <a:gd name="adj1" fmla="val -62605"/>
              <a:gd name="adj2" fmla="val 947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D8F166E-767C-1877-6761-9FEA0A003392}"/>
              </a:ext>
            </a:extLst>
          </p:cNvPr>
          <p:cNvSpPr txBox="1"/>
          <p:nvPr/>
        </p:nvSpPr>
        <p:spPr>
          <a:xfrm>
            <a:off x="4280843" y="1977467"/>
            <a:ext cx="71835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TH Fah kwang" panose="02000506000000020004" pitchFamily="2" charset="-34"/>
                <a:cs typeface="TH Fah kwang" panose="02000506000000020004" pitchFamily="2" charset="-34"/>
              </a:rPr>
              <a:t>     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เทคโนโลยีที่ดีควรเป็น </a:t>
            </a:r>
            <a:r>
              <a:rPr lang="th-TH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นวัตกรรม (</a:t>
            </a:r>
            <a:r>
              <a:rPr lang="en-US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innovation)</a:t>
            </a:r>
            <a:r>
              <a:rPr lang="en-US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มากกว่า</a:t>
            </a:r>
            <a:r>
              <a:rPr lang="th-TH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สิ่งประดิษฐ์ (</a:t>
            </a:r>
            <a:r>
              <a:rPr lang="en-US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invention)</a:t>
            </a:r>
            <a:r>
              <a:rPr lang="th-TH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เป็นการเอาวิทยาการต่าง ๆ มาออกแบบเพื่อตอบโจทย์ปัญหาที่สร้างคุณค่าให้กับสังคมและมนุษย์ โดยเริ่มต้นจากความเข้าใจในความต้องการ ไม่ใช่การใช้ความคิดสร้างสรรค์อย่างไร้ทิศทาง</a:t>
            </a:r>
            <a:endParaRPr lang="en-US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endParaRPr lang="th-TH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328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สี่เหลี่ยมผืนผ้ามุมมน 1">
            <a:extLst>
              <a:ext uri="{FF2B5EF4-FFF2-40B4-BE49-F238E27FC236}">
                <a16:creationId xmlns:a16="http://schemas.microsoft.com/office/drawing/2014/main" id="{02222137-D029-92DE-A823-21F6C96D0728}"/>
              </a:ext>
            </a:extLst>
          </p:cNvPr>
          <p:cNvSpPr/>
          <p:nvPr/>
        </p:nvSpPr>
        <p:spPr>
          <a:xfrm>
            <a:off x="503517" y="1429976"/>
            <a:ext cx="424206" cy="4286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H Fah kwang" panose="02000506000000020004" pitchFamily="2" charset="-34"/>
                <a:cs typeface="TH Fah kwang" panose="02000506000000020004" pitchFamily="2" charset="-34"/>
              </a:rPr>
              <a:t>2</a:t>
            </a:r>
            <a:endParaRPr lang="en-US" sz="3200" b="1" dirty="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01C13-6A03-9211-7626-BD031C275DE6}"/>
              </a:ext>
            </a:extLst>
          </p:cNvPr>
          <p:cNvSpPr txBox="1"/>
          <p:nvPr/>
        </p:nvSpPr>
        <p:spPr>
          <a:xfrm>
            <a:off x="973640" y="1335381"/>
            <a:ext cx="52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FFC0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รวบรวมข้อมูลที่เกี่ยวข้องกับปัญหา</a:t>
            </a:r>
            <a:endParaRPr lang="en-US" sz="3200" b="1" dirty="0">
              <a:solidFill>
                <a:srgbClr val="FFC0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0609BD1-4C10-8C5D-A3C2-BA60F32CCD38}"/>
              </a:ext>
            </a:extLst>
          </p:cNvPr>
          <p:cNvSpPr/>
          <p:nvPr/>
        </p:nvSpPr>
        <p:spPr>
          <a:xfrm>
            <a:off x="763971" y="2171111"/>
            <a:ext cx="111104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     </a:t>
            </a:r>
            <a:r>
              <a:rPr lang="th-TH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เมื่อเราระบุปัญหาหรือความต้องการแล้ว ขั้นตอนต่อไป คือ เก็บรวบรวมข้อมูลและความรู้ที่เกี่ยวข้องกับปัญหาหรือความต้องการนั้น ๆ เพื่อหาวิธีการที่เหมาะสมสำหรับแก้ปัญหา </a:t>
            </a:r>
            <a:r>
              <a:rPr lang="th-TH" b="1" dirty="0">
                <a:solidFill>
                  <a:srgbClr val="FF66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การรวบรวมข้อมูลทำได้ 2 วิธีหลัก</a:t>
            </a:r>
            <a:r>
              <a:rPr lang="th-TH" dirty="0">
                <a:latin typeface="TH Fah kwang" panose="02000506000000020004" pitchFamily="2" charset="-34"/>
                <a:cs typeface="TH Fah kwang" panose="02000506000000020004" pitchFamily="2" charset="-34"/>
              </a:rPr>
              <a:t> </a:t>
            </a:r>
            <a:r>
              <a:rPr lang="th-TH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ดังนี้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D57F8EC-E81B-F46B-E35A-95D16CC7B8C3}"/>
              </a:ext>
            </a:extLst>
          </p:cNvPr>
          <p:cNvSpPr txBox="1"/>
          <p:nvPr/>
        </p:nvSpPr>
        <p:spPr>
          <a:xfrm>
            <a:off x="1719598" y="3640857"/>
            <a:ext cx="67104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การรวบรวมข้อมูลขั้นปฐมภูมิ (</a:t>
            </a:r>
            <a:r>
              <a:rPr lang="en-US" sz="28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primary data)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การรวบรวมข้อมูลขั้นทุติยภูมิ (</a:t>
            </a:r>
            <a:r>
              <a:rPr lang="en-US" sz="28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secondary data)</a:t>
            </a:r>
          </a:p>
          <a:p>
            <a:endParaRPr lang="en-US" sz="2800" b="1" dirty="0">
              <a:solidFill>
                <a:srgbClr val="FFFF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632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lowchart: Data 2"/>
          <p:cNvSpPr/>
          <p:nvPr/>
        </p:nvSpPr>
        <p:spPr>
          <a:xfrm rot="10800000">
            <a:off x="6808123" y="1185"/>
            <a:ext cx="5383872" cy="61318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cxnSp>
        <p:nvCxnSpPr>
          <p:cNvPr id="76" name="ตัวเชื่อมต่อตรง 95"/>
          <p:cNvCxnSpPr/>
          <p:nvPr/>
        </p:nvCxnSpPr>
        <p:spPr>
          <a:xfrm>
            <a:off x="1122077" y="5969305"/>
            <a:ext cx="9935832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owchart: Data 2">
            <a:extLst>
              <a:ext uri="{FF2B5EF4-FFF2-40B4-BE49-F238E27FC236}">
                <a16:creationId xmlns:a16="http://schemas.microsoft.com/office/drawing/2014/main" id="{F07F7773-767A-02BF-18D0-2744FFF59936}"/>
              </a:ext>
            </a:extLst>
          </p:cNvPr>
          <p:cNvSpPr/>
          <p:nvPr/>
        </p:nvSpPr>
        <p:spPr>
          <a:xfrm rot="10800000" flipH="1">
            <a:off x="23302" y="8414"/>
            <a:ext cx="4190589" cy="60595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20" tIns="54359" rIns="108720" bIns="54359" rtlCol="0" anchor="ctr"/>
          <a:lstStyle/>
          <a:p>
            <a:pPr algn="ctr"/>
            <a:endParaRPr lang="en-US" sz="2563"/>
          </a:p>
        </p:txBody>
      </p: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id="{B24E446F-EAD6-0E6C-FCFE-E0BB3B077B3B}"/>
              </a:ext>
            </a:extLst>
          </p:cNvPr>
          <p:cNvSpPr/>
          <p:nvPr/>
        </p:nvSpPr>
        <p:spPr>
          <a:xfrm>
            <a:off x="9077023" y="-24491"/>
            <a:ext cx="30844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h-TH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หน่วยการเรียนรู้ที่ </a:t>
            </a:r>
            <a:r>
              <a:rPr lang="en-US" sz="1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2 </a:t>
            </a:r>
            <a:endParaRPr lang="th-TH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r"/>
            <a:r>
              <a:rPr lang="th-TH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Fah kwang" panose="02000506000000020004" pitchFamily="2" charset="-34"/>
                <a:cs typeface="TH Fah kwang" panose="02000506000000020004" pitchFamily="2" charset="-34"/>
              </a:rPr>
              <a:t>กระบวนการออกแบบเชิงวิศวกรรม</a:t>
            </a:r>
            <a:endParaRPr lang="th-TH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30A8B39-7648-8F36-8B54-D956D42FE9EC}"/>
              </a:ext>
            </a:extLst>
          </p:cNvPr>
          <p:cNvSpPr txBox="1"/>
          <p:nvPr/>
        </p:nvSpPr>
        <p:spPr>
          <a:xfrm>
            <a:off x="-5" y="808691"/>
            <a:ext cx="12192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การรวบรวมข้อมูลขั้นปฐมภูมิ (</a:t>
            </a:r>
            <a:r>
              <a:rPr lang="en-US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primary data) </a:t>
            </a:r>
            <a:r>
              <a:rPr lang="th-TH" sz="24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การเก็บรวบรวมข้อมูลเพื่อศึกษาและทำความเข้าใจด้วยตนเอง</a:t>
            </a:r>
            <a:r>
              <a:rPr lang="en-US" sz="2400" b="1" dirty="0">
                <a:solidFill>
                  <a:srgbClr val="00206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  </a:t>
            </a:r>
            <a:endParaRPr lang="en-US" b="1" dirty="0">
              <a:solidFill>
                <a:srgbClr val="00206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974B726D-23B1-FA63-CB24-05CE735B1788}"/>
              </a:ext>
            </a:extLst>
          </p:cNvPr>
          <p:cNvSpPr/>
          <p:nvPr/>
        </p:nvSpPr>
        <p:spPr>
          <a:xfrm>
            <a:off x="27041" y="3980502"/>
            <a:ext cx="431154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การพูดคุยหรือการสัมภาษณ์ </a:t>
            </a:r>
          </a:p>
          <a:p>
            <a:pPr algn="ctr"/>
            <a:r>
              <a:rPr lang="th-TH" sz="20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20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deep interview) </a:t>
            </a:r>
            <a:endParaRPr lang="th-TH" sz="2000" b="1" dirty="0">
              <a:solidFill>
                <a:srgbClr val="FFFF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การตั้งคำถามเพื่อสร้างความเข้าใจ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เกี่ยวกับความต้องการของกลุ่มเป้าหมายที่เราต้องการจะแก้ปัญหาการพูดคุยหรือสัมภาษณ์ที่ดี คือ </a:t>
            </a:r>
          </a:p>
          <a:p>
            <a:pPr algn="ctr"/>
            <a:r>
              <a:rPr lang="th-TH" sz="16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การตั้งใจรับฟังเพื่อเรียนรู้ ความต้องการเบื้องลึก</a:t>
            </a:r>
          </a:p>
        </p:txBody>
      </p:sp>
      <p:sp>
        <p:nvSpPr>
          <p:cNvPr id="4" name="สามเหลี่ยมหน้าจั่ว 3">
            <a:extLst>
              <a:ext uri="{FF2B5EF4-FFF2-40B4-BE49-F238E27FC236}">
                <a16:creationId xmlns:a16="http://schemas.microsoft.com/office/drawing/2014/main" id="{59FBA068-3242-AC6F-C0AD-DBED01645049}"/>
              </a:ext>
            </a:extLst>
          </p:cNvPr>
          <p:cNvSpPr/>
          <p:nvPr/>
        </p:nvSpPr>
        <p:spPr>
          <a:xfrm>
            <a:off x="1976581" y="3580452"/>
            <a:ext cx="379681" cy="304800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7AF59FB4-7F8C-70ED-BC43-BAFF98CC92C2}"/>
              </a:ext>
            </a:extLst>
          </p:cNvPr>
          <p:cNvSpPr/>
          <p:nvPr/>
        </p:nvSpPr>
        <p:spPr>
          <a:xfrm>
            <a:off x="8646844" y="3980502"/>
            <a:ext cx="347119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การร่วมประสบการณ์ </a:t>
            </a:r>
          </a:p>
          <a:p>
            <a:pPr algn="ctr"/>
            <a:r>
              <a:rPr lang="th-TH" sz="24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2400" b="1" dirty="0">
                <a:solidFill>
                  <a:srgbClr val="FFFF0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immersion)</a:t>
            </a:r>
            <a:endParaRPr lang="th-TH" sz="2400" b="1" dirty="0">
              <a:solidFill>
                <a:srgbClr val="FFFF0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18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การทำความเข้าใจด้วยการลองเอาตัวเอง</a:t>
            </a:r>
          </a:p>
          <a:p>
            <a:pPr algn="ctr"/>
            <a:r>
              <a:rPr lang="th-TH" sz="18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เข้าไปอยู่ใน</a:t>
            </a:r>
            <a:r>
              <a:rPr lang="th-TH" sz="20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สิ่งแวดล้อม</a:t>
            </a:r>
            <a:r>
              <a:rPr lang="th-TH" sz="1800" dirty="0">
                <a:solidFill>
                  <a:schemeClr val="bg1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เดียวกับผู้ที่เราพยายามจะสร้างเทคโนโลยีให้</a:t>
            </a:r>
            <a:endParaRPr lang="th-TH" sz="1600" dirty="0">
              <a:solidFill>
                <a:schemeClr val="bg1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6" name="สามเหลี่ยมหน้าจั่ว 5">
            <a:extLst>
              <a:ext uri="{FF2B5EF4-FFF2-40B4-BE49-F238E27FC236}">
                <a16:creationId xmlns:a16="http://schemas.microsoft.com/office/drawing/2014/main" id="{2AC63175-70F1-BABF-6D93-A1F32EC2BEC0}"/>
              </a:ext>
            </a:extLst>
          </p:cNvPr>
          <p:cNvSpPr/>
          <p:nvPr/>
        </p:nvSpPr>
        <p:spPr>
          <a:xfrm>
            <a:off x="10190308" y="3580452"/>
            <a:ext cx="379681" cy="304800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EB94D267-F2BE-6D4C-7DB2-E58873299CD7}"/>
              </a:ext>
            </a:extLst>
          </p:cNvPr>
          <p:cNvGrpSpPr/>
          <p:nvPr/>
        </p:nvGrpSpPr>
        <p:grpSpPr>
          <a:xfrm>
            <a:off x="1375847" y="1643722"/>
            <a:ext cx="1581150" cy="1581150"/>
            <a:chOff x="1695450" y="2752725"/>
            <a:chExt cx="1581150" cy="1581150"/>
          </a:xfrm>
        </p:grpSpPr>
        <p:sp>
          <p:nvSpPr>
            <p:cNvPr id="8" name="วงรี 7">
              <a:extLst>
                <a:ext uri="{FF2B5EF4-FFF2-40B4-BE49-F238E27FC236}">
                  <a16:creationId xmlns:a16="http://schemas.microsoft.com/office/drawing/2014/main" id="{92B64419-5E9F-3B09-55B6-736AE68B7C4B}"/>
                </a:ext>
              </a:extLst>
            </p:cNvPr>
            <p:cNvSpPr/>
            <p:nvPr/>
          </p:nvSpPr>
          <p:spPr>
            <a:xfrm>
              <a:off x="1695450" y="2752725"/>
              <a:ext cx="1581150" cy="15811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9" name="รูปภาพ 8">
              <a:extLst>
                <a:ext uri="{FF2B5EF4-FFF2-40B4-BE49-F238E27FC236}">
                  <a16:creationId xmlns:a16="http://schemas.microsoft.com/office/drawing/2014/main" id="{CEFC8994-6D4F-66CD-22CF-174D964947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2265" y="2913985"/>
              <a:ext cx="1247519" cy="1258629"/>
            </a:xfrm>
            <a:prstGeom prst="ellipse">
              <a:avLst/>
            </a:prstGeom>
          </p:spPr>
        </p:pic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8DE2DDA3-C7B7-99E1-C4BB-10FC2B0253F7}"/>
              </a:ext>
            </a:extLst>
          </p:cNvPr>
          <p:cNvGrpSpPr/>
          <p:nvPr/>
        </p:nvGrpSpPr>
        <p:grpSpPr>
          <a:xfrm>
            <a:off x="9589572" y="1643722"/>
            <a:ext cx="1581150" cy="1581150"/>
            <a:chOff x="9909175" y="2752725"/>
            <a:chExt cx="1581150" cy="1581150"/>
          </a:xfrm>
        </p:grpSpPr>
        <p:sp>
          <p:nvSpPr>
            <p:cNvPr id="11" name="วงรี 10">
              <a:extLst>
                <a:ext uri="{FF2B5EF4-FFF2-40B4-BE49-F238E27FC236}">
                  <a16:creationId xmlns:a16="http://schemas.microsoft.com/office/drawing/2014/main" id="{50EED22F-A733-E615-220F-F94641CDE92C}"/>
                </a:ext>
              </a:extLst>
            </p:cNvPr>
            <p:cNvSpPr/>
            <p:nvPr/>
          </p:nvSpPr>
          <p:spPr>
            <a:xfrm>
              <a:off x="9909175" y="2752725"/>
              <a:ext cx="1581150" cy="15811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2" name="วงรี 11">
              <a:extLst>
                <a:ext uri="{FF2B5EF4-FFF2-40B4-BE49-F238E27FC236}">
                  <a16:creationId xmlns:a16="http://schemas.microsoft.com/office/drawing/2014/main" id="{71F504FF-3B4D-AD22-5253-F62490BB695A}"/>
                </a:ext>
              </a:extLst>
            </p:cNvPr>
            <p:cNvSpPr/>
            <p:nvPr/>
          </p:nvSpPr>
          <p:spPr>
            <a:xfrm>
              <a:off x="10075991" y="2913984"/>
              <a:ext cx="1247519" cy="12586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13" name="รูปภาพ 12">
              <a:extLst>
                <a:ext uri="{FF2B5EF4-FFF2-40B4-BE49-F238E27FC236}">
                  <a16:creationId xmlns:a16="http://schemas.microsoft.com/office/drawing/2014/main" id="{5CE6EA81-E5F3-7725-BA1E-C6B20156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7995" y="3155949"/>
              <a:ext cx="883511" cy="883511"/>
            </a:xfrm>
            <a:prstGeom prst="rect">
              <a:avLst/>
            </a:prstGeom>
          </p:spPr>
        </p:pic>
      </p:grpSp>
      <p:sp>
        <p:nvSpPr>
          <p:cNvPr id="14" name="สี่เหลี่ยมผืนผ้ามุมมน 15">
            <a:extLst>
              <a:ext uri="{FF2B5EF4-FFF2-40B4-BE49-F238E27FC236}">
                <a16:creationId xmlns:a16="http://schemas.microsoft.com/office/drawing/2014/main" id="{30DC7B37-F36A-351D-1B57-90BCFFD1CD24}"/>
              </a:ext>
            </a:extLst>
          </p:cNvPr>
          <p:cNvSpPr/>
          <p:nvPr/>
        </p:nvSpPr>
        <p:spPr>
          <a:xfrm>
            <a:off x="4270287" y="1437458"/>
            <a:ext cx="4291137" cy="4524375"/>
          </a:xfrm>
          <a:prstGeom prst="roundRect">
            <a:avLst>
              <a:gd name="adj" fmla="val 4903"/>
            </a:avLst>
          </a:prstGeom>
          <a:solidFill>
            <a:srgbClr val="EFF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E0BCC57E-65FE-E4F0-0B31-CD2F944FFE8D}"/>
              </a:ext>
            </a:extLst>
          </p:cNvPr>
          <p:cNvSpPr/>
          <p:nvPr/>
        </p:nvSpPr>
        <p:spPr>
          <a:xfrm>
            <a:off x="4313648" y="3988815"/>
            <a:ext cx="4222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การสังเกต </a:t>
            </a:r>
          </a:p>
          <a:p>
            <a:pPr algn="ctr"/>
            <a:r>
              <a:rPr lang="th-TH" sz="24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(</a:t>
            </a:r>
            <a:r>
              <a:rPr lang="en-US" sz="2400" b="1" dirty="0">
                <a:solidFill>
                  <a:srgbClr val="0070C0"/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observation)</a:t>
            </a:r>
            <a:endParaRPr lang="th-TH" sz="2400" b="1" dirty="0">
              <a:solidFill>
                <a:srgbClr val="0070C0"/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  <a:p>
            <a:pPr algn="ctr"/>
            <a:r>
              <a:rPr lang="th-TH" sz="2000" dirty="0">
                <a:latin typeface="TH Fah kwang" panose="02000506000000020004" pitchFamily="2" charset="-34"/>
                <a:cs typeface="TH Fah kwang" panose="02000506000000020004" pitchFamily="2" charset="-34"/>
              </a:rPr>
              <a:t>การพิจารณาปัญหาด้วยการมองอย่างวิเคราะห์</a:t>
            </a:r>
          </a:p>
          <a:p>
            <a:pPr algn="ctr"/>
            <a:r>
              <a:rPr lang="th-TH" sz="2000" dirty="0">
                <a:latin typeface="TH Fah kwang" panose="02000506000000020004" pitchFamily="2" charset="-34"/>
                <a:cs typeface="TH Fah kwang" panose="02000506000000020004" pitchFamily="2" charset="-34"/>
              </a:rPr>
              <a:t>เพื่อสร้างความเข้าใจในปัญหา</a:t>
            </a:r>
          </a:p>
          <a:p>
            <a:pPr algn="ctr"/>
            <a:r>
              <a:rPr lang="th-TH" sz="2000" dirty="0">
                <a:latin typeface="TH Fah kwang" panose="02000506000000020004" pitchFamily="2" charset="-34"/>
                <a:cs typeface="TH Fah kwang" panose="02000506000000020004" pitchFamily="2" charset="-34"/>
              </a:rPr>
              <a:t>ที่เราต้องการจะแก้มากขึ้น</a:t>
            </a:r>
          </a:p>
        </p:txBody>
      </p:sp>
      <p:sp>
        <p:nvSpPr>
          <p:cNvPr id="16" name="สามเหลี่ยมหน้าจั่ว 15">
            <a:extLst>
              <a:ext uri="{FF2B5EF4-FFF2-40B4-BE49-F238E27FC236}">
                <a16:creationId xmlns:a16="http://schemas.microsoft.com/office/drawing/2014/main" id="{A8423A5D-9BCA-358A-E3CB-3422A555F8E0}"/>
              </a:ext>
            </a:extLst>
          </p:cNvPr>
          <p:cNvSpPr/>
          <p:nvPr/>
        </p:nvSpPr>
        <p:spPr>
          <a:xfrm>
            <a:off x="6235225" y="3547245"/>
            <a:ext cx="379681" cy="304800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CFA870E8-5CA0-4E34-17AF-ED17AF278BE3}"/>
              </a:ext>
            </a:extLst>
          </p:cNvPr>
          <p:cNvGrpSpPr/>
          <p:nvPr/>
        </p:nvGrpSpPr>
        <p:grpSpPr>
          <a:xfrm>
            <a:off x="5583852" y="1643722"/>
            <a:ext cx="1581150" cy="1581150"/>
            <a:chOff x="5870575" y="2752725"/>
            <a:chExt cx="1581150" cy="1581150"/>
          </a:xfrm>
        </p:grpSpPr>
        <p:sp>
          <p:nvSpPr>
            <p:cNvPr id="18" name="วงรี 17">
              <a:extLst>
                <a:ext uri="{FF2B5EF4-FFF2-40B4-BE49-F238E27FC236}">
                  <a16:creationId xmlns:a16="http://schemas.microsoft.com/office/drawing/2014/main" id="{72E6C81F-77B0-497D-6DE3-A69AB0760698}"/>
                </a:ext>
              </a:extLst>
            </p:cNvPr>
            <p:cNvSpPr/>
            <p:nvPr/>
          </p:nvSpPr>
          <p:spPr>
            <a:xfrm>
              <a:off x="5870575" y="2752725"/>
              <a:ext cx="1581150" cy="15811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sp>
          <p:nvSpPr>
            <p:cNvPr id="19" name="วงรี 18">
              <a:extLst>
                <a:ext uri="{FF2B5EF4-FFF2-40B4-BE49-F238E27FC236}">
                  <a16:creationId xmlns:a16="http://schemas.microsoft.com/office/drawing/2014/main" id="{52A0B9FC-53A8-5604-09A7-12395AD9AA53}"/>
                </a:ext>
              </a:extLst>
            </p:cNvPr>
            <p:cNvSpPr/>
            <p:nvPr/>
          </p:nvSpPr>
          <p:spPr>
            <a:xfrm>
              <a:off x="6037391" y="2913984"/>
              <a:ext cx="1247519" cy="12586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Fah kwang" panose="02000506000000020004" pitchFamily="2" charset="-34"/>
                <a:cs typeface="TH Fah kwang" panose="02000506000000020004" pitchFamily="2" charset="-34"/>
              </a:endParaRPr>
            </a:p>
          </p:txBody>
        </p:sp>
        <p:pic>
          <p:nvPicPr>
            <p:cNvPr id="20" name="รูปภาพ 19">
              <a:extLst>
                <a:ext uri="{FF2B5EF4-FFF2-40B4-BE49-F238E27FC236}">
                  <a16:creationId xmlns:a16="http://schemas.microsoft.com/office/drawing/2014/main" id="{EED359A2-2BCB-0A67-231F-81E813F0C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54350" y="3155949"/>
              <a:ext cx="794149" cy="794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86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8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3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3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14" grpId="0" animBg="1"/>
      <p:bldP spid="15" grpId="0"/>
      <p:bldP spid="16" grpId="0" animBg="1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2856</Words>
  <Application>Microsoft Office PowerPoint</Application>
  <PresentationFormat>แบบจอกว้าง</PresentationFormat>
  <Paragraphs>395</Paragraphs>
  <Slides>42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42</vt:i4>
      </vt:variant>
    </vt:vector>
  </HeadingPairs>
  <TitlesOfParts>
    <vt:vector size="53" baseType="lpstr">
      <vt:lpstr>Symbol</vt:lpstr>
      <vt:lpstr>TH Fah kwang</vt:lpstr>
      <vt:lpstr>CordiaUPC</vt:lpstr>
      <vt:lpstr>TH Niramit AS</vt:lpstr>
      <vt:lpstr>Wingdings</vt:lpstr>
      <vt:lpstr>Calibri</vt:lpstr>
      <vt:lpstr>TH Mali Grade 6</vt:lpstr>
      <vt:lpstr>TH Sarabun New</vt:lpstr>
      <vt:lpstr>Calibri Light</vt:lpstr>
      <vt:lpstr>Arial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Pranisa Thongon</dc:creator>
  <cp:lastModifiedBy>ROOM_C01</cp:lastModifiedBy>
  <cp:revision>126</cp:revision>
  <dcterms:created xsi:type="dcterms:W3CDTF">2021-07-14T11:37:28Z</dcterms:created>
  <dcterms:modified xsi:type="dcterms:W3CDTF">2023-12-15T08:46:21Z</dcterms:modified>
</cp:coreProperties>
</file>